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7" r:id="rId3"/>
    <p:sldId id="327" r:id="rId4"/>
    <p:sldId id="328" r:id="rId5"/>
    <p:sldId id="329" r:id="rId6"/>
    <p:sldId id="330" r:id="rId7"/>
    <p:sldId id="316" r:id="rId8"/>
    <p:sldId id="314" r:id="rId9"/>
    <p:sldId id="315" r:id="rId10"/>
    <p:sldId id="263" r:id="rId11"/>
    <p:sldId id="312" r:id="rId12"/>
    <p:sldId id="318" r:id="rId13"/>
    <p:sldId id="313" r:id="rId14"/>
    <p:sldId id="319" r:id="rId15"/>
    <p:sldId id="320" r:id="rId16"/>
    <p:sldId id="321" r:id="rId17"/>
    <p:sldId id="301" r:id="rId18"/>
    <p:sldId id="302" r:id="rId19"/>
    <p:sldId id="303" r:id="rId20"/>
    <p:sldId id="304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33B8-E481-1544-8F72-2026874C61D7}" type="datetimeFigureOut">
              <a:rPr lang="en-US" smtClean="0"/>
              <a:pPr/>
              <a:t>03-09-18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FD9-B172-4E4F-B4EB-3CC6C6DA33F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33B8-E481-1544-8F72-2026874C61D7}" type="datetimeFigureOut">
              <a:rPr lang="en-US" smtClean="0"/>
              <a:pPr/>
              <a:t>03-09-18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FD9-B172-4E4F-B4EB-3CC6C6DA33F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33B8-E481-1544-8F72-2026874C61D7}" type="datetimeFigureOut">
              <a:rPr lang="en-US" smtClean="0"/>
              <a:pPr/>
              <a:t>03-09-18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FD9-B172-4E4F-B4EB-3CC6C6DA33F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33B8-E481-1544-8F72-2026874C61D7}" type="datetimeFigureOut">
              <a:rPr lang="en-US" smtClean="0"/>
              <a:pPr/>
              <a:t>03-09-18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FD9-B172-4E4F-B4EB-3CC6C6DA33F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33B8-E481-1544-8F72-2026874C61D7}" type="datetimeFigureOut">
              <a:rPr lang="en-US" smtClean="0"/>
              <a:pPr/>
              <a:t>03-09-18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FD9-B172-4E4F-B4EB-3CC6C6DA33F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33B8-E481-1544-8F72-2026874C61D7}" type="datetimeFigureOut">
              <a:rPr lang="en-US" smtClean="0"/>
              <a:pPr/>
              <a:t>03-09-18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FD9-B172-4E4F-B4EB-3CC6C6DA33F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33B8-E481-1544-8F72-2026874C61D7}" type="datetimeFigureOut">
              <a:rPr lang="en-US" smtClean="0"/>
              <a:pPr/>
              <a:t>03-09-18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FD9-B172-4E4F-B4EB-3CC6C6DA33F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33B8-E481-1544-8F72-2026874C61D7}" type="datetimeFigureOut">
              <a:rPr lang="en-US" smtClean="0"/>
              <a:pPr/>
              <a:t>03-09-18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FD9-B172-4E4F-B4EB-3CC6C6DA33F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33B8-E481-1544-8F72-2026874C61D7}" type="datetimeFigureOut">
              <a:rPr lang="en-US" smtClean="0"/>
              <a:pPr/>
              <a:t>03-09-18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FD9-B172-4E4F-B4EB-3CC6C6DA33F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33B8-E481-1544-8F72-2026874C61D7}" type="datetimeFigureOut">
              <a:rPr lang="en-US" smtClean="0"/>
              <a:pPr/>
              <a:t>03-09-18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FD9-B172-4E4F-B4EB-3CC6C6DA33F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33B8-E481-1544-8F72-2026874C61D7}" type="datetimeFigureOut">
              <a:rPr lang="en-US" smtClean="0"/>
              <a:pPr/>
              <a:t>03-09-18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8FD9-B172-4E4F-B4EB-3CC6C6DA33F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D33B8-E481-1544-8F72-2026874C61D7}" type="datetimeFigureOut">
              <a:rPr lang="en-US" smtClean="0"/>
              <a:pPr/>
              <a:t>03-09-18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8FD9-B172-4E4F-B4EB-3CC6C6DA33F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RENAISSANCE EN BAROK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FLORENCE EN ROME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OPDRACHTGEVERS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ESTHETHICA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ROME: BAROK: ARCHITECTUUR </a:t>
            </a:r>
            <a:r>
              <a:rPr lang="en-US" dirty="0"/>
              <a:t>SINT </a:t>
            </a:r>
            <a:r>
              <a:rPr lang="en-US" dirty="0" smtClean="0"/>
              <a:t>PIETER: </a:t>
            </a:r>
            <a:r>
              <a:rPr lang="en-US" dirty="0" err="1" smtClean="0"/>
              <a:t>koepel</a:t>
            </a:r>
            <a:r>
              <a:rPr lang="en-US" dirty="0" smtClean="0"/>
              <a:t> van Michelangelo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eformatie</a:t>
            </a:r>
            <a:r>
              <a:rPr lang="en-US" dirty="0" smtClean="0"/>
              <a:t> en Contra</a:t>
            </a:r>
            <a:r>
              <a:rPr lang="en-US" dirty="0"/>
              <a:t>- </a:t>
            </a:r>
            <a:r>
              <a:rPr lang="en-US" dirty="0" err="1"/>
              <a:t>reformatie</a:t>
            </a:r>
            <a:endParaRPr lang="en-US" dirty="0"/>
          </a:p>
          <a:p>
            <a:r>
              <a:rPr lang="en-US" dirty="0" err="1"/>
              <a:t>Totaalkunstwerk</a:t>
            </a:r>
            <a:r>
              <a:rPr lang="en-US" dirty="0"/>
              <a:t> ( </a:t>
            </a:r>
            <a:r>
              <a:rPr lang="en-US" dirty="0" err="1"/>
              <a:t>Gesammtkunst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15364" name="Picture 4" descr="sint pieter rome lucht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890838"/>
            <a:ext cx="44640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Sint_Pieter 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835275"/>
            <a:ext cx="39592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BAROK: 1600-1700</a:t>
            </a: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/>
              <a:t>Kenmerken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/>
              <a:t>Hoogte: mensen ervaren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/>
              <a:t>	het als te groot, te hoog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r>
              <a:rPr lang="en-US" sz="1600"/>
              <a:t>Hoge trommel en koepel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r>
              <a:rPr lang="en-US" sz="1600"/>
              <a:t>Versieringen: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/>
              <a:t>	klassieke ornamenten en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/>
              <a:t>	veel decoraties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r>
              <a:rPr lang="en-US" sz="1600"/>
              <a:t>Licht en donker: in gevel en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/>
              <a:t>	interieur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r>
              <a:rPr lang="en-US" sz="1600"/>
              <a:t>In de gevel: schaduweffecten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/>
              <a:t>	door naar buiten komen en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/>
              <a:t>	inspringen van b.v. zuilen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r>
              <a:rPr lang="en-US" sz="1600"/>
              <a:t>Dynamiek: dubbele zuilen die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/>
              <a:t>	hoger zijn dan een verdieping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600"/>
          </a:p>
        </p:txBody>
      </p:sp>
      <p:pic>
        <p:nvPicPr>
          <p:cNvPr id="14340" name="Picture 5" descr="peterba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422400"/>
            <a:ext cx="52927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964329"/>
            <a:ext cx="2286000" cy="2893671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4495800" cy="3761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676846"/>
            <a:ext cx="2381250" cy="348595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632" y="274637"/>
            <a:ext cx="2902168" cy="3689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/>
              <a:t>Interieur: lichteffecten ( spots ) en kleur ( marmer )</a:t>
            </a:r>
            <a:endParaRPr lang="en-GB" sz="2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5" descr="image_phpuLou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838" y="1268413"/>
            <a:ext cx="38639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thumb_Sint-Pieter-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27368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2008 Sint Pie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686175"/>
            <a:ext cx="417036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</a:t>
            </a:r>
            <a:r>
              <a:rPr lang="en-US" dirty="0" smtClean="0"/>
              <a:t> Pieter en </a:t>
            </a:r>
            <a:r>
              <a:rPr lang="en-US" dirty="0" err="1" smtClean="0"/>
              <a:t>symboliek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Grafmonument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de </a:t>
            </a:r>
            <a:r>
              <a:rPr lang="en-US" dirty="0" err="1" smtClean="0"/>
              <a:t>koepel</a:t>
            </a:r>
            <a:endParaRPr lang="en-US" dirty="0" smtClean="0"/>
          </a:p>
          <a:p>
            <a:r>
              <a:rPr lang="en-US" dirty="0" err="1" smtClean="0"/>
              <a:t>Zuilengallerijen</a:t>
            </a:r>
            <a:r>
              <a:rPr lang="en-US" dirty="0" smtClean="0"/>
              <a:t> </a:t>
            </a:r>
            <a:r>
              <a:rPr lang="en-US" dirty="0" err="1" smtClean="0"/>
              <a:t>rond</a:t>
            </a:r>
            <a:r>
              <a:rPr lang="en-US" dirty="0" smtClean="0"/>
              <a:t> het </a:t>
            </a:r>
            <a:r>
              <a:rPr lang="en-US" dirty="0" err="1" smtClean="0"/>
              <a:t>plein</a:t>
            </a:r>
            <a:r>
              <a:rPr lang="en-US" dirty="0" smtClean="0"/>
              <a:t>: </a:t>
            </a:r>
            <a:r>
              <a:rPr lang="en-US" dirty="0" err="1" smtClean="0"/>
              <a:t>armen</a:t>
            </a:r>
            <a:r>
              <a:rPr lang="en-US" dirty="0" smtClean="0"/>
              <a:t> van de </a:t>
            </a:r>
            <a:r>
              <a:rPr lang="en-US" dirty="0" err="1" smtClean="0"/>
              <a:t>moederkerk</a:t>
            </a:r>
            <a:endParaRPr lang="en-US" dirty="0" smtClean="0"/>
          </a:p>
          <a:p>
            <a:r>
              <a:rPr lang="en-US" dirty="0" smtClean="0"/>
              <a:t>Obelisk op het </a:t>
            </a:r>
            <a:r>
              <a:rPr lang="en-US" dirty="0" err="1" smtClean="0"/>
              <a:t>plein</a:t>
            </a:r>
            <a:r>
              <a:rPr lang="en-US" dirty="0" smtClean="0"/>
              <a:t>: </a:t>
            </a:r>
            <a:r>
              <a:rPr lang="en-US" dirty="0" err="1" smtClean="0"/>
              <a:t>rondom</a:t>
            </a:r>
            <a:r>
              <a:rPr lang="en-US" dirty="0" smtClean="0"/>
              <a:t> 4 </a:t>
            </a:r>
            <a:r>
              <a:rPr lang="en-US" dirty="0" err="1" smtClean="0"/>
              <a:t>antieke</a:t>
            </a:r>
            <a:r>
              <a:rPr lang="en-US" dirty="0" smtClean="0"/>
              <a:t> </a:t>
            </a:r>
            <a:r>
              <a:rPr lang="en-US" dirty="0" err="1" smtClean="0"/>
              <a:t>riviergoden</a:t>
            </a:r>
            <a:r>
              <a:rPr lang="en-US" dirty="0" smtClean="0"/>
              <a:t>: Ganges, </a:t>
            </a:r>
            <a:r>
              <a:rPr lang="en-US" dirty="0" err="1" smtClean="0"/>
              <a:t>Nijl</a:t>
            </a:r>
            <a:r>
              <a:rPr lang="en-US" dirty="0" smtClean="0"/>
              <a:t>, Rio de la Plata en de </a:t>
            </a:r>
            <a:r>
              <a:rPr lang="en-US" dirty="0" err="1" smtClean="0"/>
              <a:t>Nijl</a:t>
            </a:r>
            <a:endParaRPr lang="en-US" dirty="0" smtClean="0"/>
          </a:p>
          <a:p>
            <a:r>
              <a:rPr lang="en-US" dirty="0" err="1" smtClean="0"/>
              <a:t>Duif</a:t>
            </a:r>
            <a:r>
              <a:rPr lang="en-US" dirty="0" smtClean="0"/>
              <a:t> met </a:t>
            </a:r>
            <a:r>
              <a:rPr lang="en-US" dirty="0" err="1" smtClean="0"/>
              <a:t>olijftak</a:t>
            </a:r>
            <a:r>
              <a:rPr lang="en-US" dirty="0" smtClean="0"/>
              <a:t>: </a:t>
            </a:r>
            <a:r>
              <a:rPr lang="en-US" dirty="0" err="1" smtClean="0"/>
              <a:t>symbool</a:t>
            </a:r>
            <a:r>
              <a:rPr lang="en-US" dirty="0" smtClean="0"/>
              <a:t> van de </a:t>
            </a:r>
            <a:r>
              <a:rPr lang="en-US" dirty="0" err="1" smtClean="0"/>
              <a:t>goddelijke</a:t>
            </a:r>
            <a:r>
              <a:rPr lang="en-US" dirty="0" smtClean="0"/>
              <a:t> </a:t>
            </a:r>
            <a:r>
              <a:rPr lang="en-US" dirty="0" err="1" smtClean="0"/>
              <a:t>vrede</a:t>
            </a:r>
            <a:r>
              <a:rPr lang="en-US" dirty="0" smtClean="0"/>
              <a:t>/ </a:t>
            </a:r>
            <a:r>
              <a:rPr lang="en-US" dirty="0" err="1" smtClean="0"/>
              <a:t>familiewapen</a:t>
            </a:r>
            <a:r>
              <a:rPr lang="en-US" dirty="0" smtClean="0"/>
              <a:t> van de </a:t>
            </a:r>
            <a:r>
              <a:rPr lang="en-US" dirty="0" err="1" smtClean="0"/>
              <a:t>paus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van </a:t>
            </a:r>
            <a:r>
              <a:rPr lang="en-US" dirty="0" err="1" smtClean="0"/>
              <a:t>apostel</a:t>
            </a:r>
            <a:r>
              <a:rPr lang="en-US" dirty="0" smtClean="0"/>
              <a:t> </a:t>
            </a:r>
            <a:r>
              <a:rPr lang="en-US" dirty="0" err="1" smtClean="0"/>
              <a:t>Petrus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Bernini: </a:t>
            </a:r>
            <a:r>
              <a:rPr lang="en-US" dirty="0" err="1" smtClean="0"/>
              <a:t>baldakijn</a:t>
            </a:r>
            <a:r>
              <a:rPr lang="en-US" dirty="0" smtClean="0"/>
              <a:t> </a:t>
            </a:r>
            <a:r>
              <a:rPr lang="en-US" dirty="0" err="1" smtClean="0"/>
              <a:t>boven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van </a:t>
            </a:r>
            <a:r>
              <a:rPr lang="en-US" dirty="0" err="1" smtClean="0"/>
              <a:t>Petrus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2717800"/>
            <a:ext cx="5080000" cy="337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2400"/>
            <a:ext cx="2844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Bernini: de </a:t>
            </a:r>
            <a:r>
              <a:rPr lang="en-US" dirty="0" err="1" smtClean="0"/>
              <a:t>extase</a:t>
            </a:r>
            <a:r>
              <a:rPr lang="en-US" dirty="0" smtClean="0"/>
              <a:t> van St. Theresa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00200"/>
            <a:ext cx="25019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600200"/>
            <a:ext cx="3295650" cy="4935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44958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Verleiding</a:t>
            </a:r>
            <a:r>
              <a:rPr lang="en-US" dirty="0" smtClean="0"/>
              <a:t>, </a:t>
            </a:r>
            <a:r>
              <a:rPr lang="en-US" dirty="0" err="1" smtClean="0"/>
              <a:t>emotie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Het </a:t>
            </a:r>
            <a:r>
              <a:rPr lang="en-US" dirty="0" err="1" smtClean="0"/>
              <a:t>sturen</a:t>
            </a:r>
            <a:r>
              <a:rPr lang="en-US" dirty="0" smtClean="0"/>
              <a:t> van </a:t>
            </a:r>
            <a:r>
              <a:rPr lang="en-US" dirty="0" err="1" smtClean="0"/>
              <a:t>aandacht</a:t>
            </a:r>
            <a:r>
              <a:rPr lang="en-US" dirty="0" smtClean="0"/>
              <a:t> en </a:t>
            </a:r>
            <a:r>
              <a:rPr lang="en-US" dirty="0" err="1" smtClean="0"/>
              <a:t>emoties</a:t>
            </a:r>
            <a:r>
              <a:rPr lang="en-US" dirty="0" smtClean="0"/>
              <a:t> van het </a:t>
            </a:r>
            <a:r>
              <a:rPr lang="en-US" dirty="0" err="1" smtClean="0"/>
              <a:t>publiek</a:t>
            </a:r>
            <a:endParaRPr lang="en-US" dirty="0" smtClean="0"/>
          </a:p>
          <a:p>
            <a:r>
              <a:rPr lang="en-US" dirty="0" err="1" smtClean="0"/>
              <a:t>Thema</a:t>
            </a:r>
            <a:r>
              <a:rPr lang="en-US" dirty="0" smtClean="0"/>
              <a:t>: </a:t>
            </a:r>
            <a:r>
              <a:rPr lang="en-US" dirty="0" err="1" smtClean="0"/>
              <a:t>mystieke</a:t>
            </a:r>
            <a:r>
              <a:rPr lang="en-US" dirty="0" smtClean="0"/>
              <a:t> </a:t>
            </a:r>
            <a:r>
              <a:rPr lang="en-US" dirty="0" err="1" smtClean="0"/>
              <a:t>ontmoeting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Theresa en God</a:t>
            </a:r>
          </a:p>
          <a:p>
            <a:r>
              <a:rPr lang="en-US" dirty="0" err="1" smtClean="0"/>
              <a:t>Zwevende</a:t>
            </a:r>
            <a:r>
              <a:rPr lang="en-US" dirty="0" smtClean="0"/>
              <a:t> </a:t>
            </a:r>
            <a:r>
              <a:rPr lang="en-US" dirty="0" err="1" smtClean="0"/>
              <a:t>figuur</a:t>
            </a:r>
            <a:r>
              <a:rPr lang="en-US" dirty="0" smtClean="0"/>
              <a:t>, </a:t>
            </a:r>
            <a:r>
              <a:rPr lang="en-US" dirty="0" err="1" smtClean="0"/>
              <a:t>realisme,beweging</a:t>
            </a:r>
            <a:r>
              <a:rPr lang="en-US" dirty="0" smtClean="0"/>
              <a:t> ( </a:t>
            </a:r>
            <a:r>
              <a:rPr lang="en-US" dirty="0" err="1" smtClean="0"/>
              <a:t>pag</a:t>
            </a:r>
            <a:r>
              <a:rPr lang="en-US" dirty="0" smtClean="0"/>
              <a:t>. 73 )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Sixtijnse</a:t>
            </a:r>
            <a:r>
              <a:rPr lang="en-US" dirty="0" smtClean="0"/>
              <a:t> </a:t>
            </a:r>
            <a:r>
              <a:rPr lang="en-US" dirty="0" err="1" smtClean="0"/>
              <a:t>kapel</a:t>
            </a:r>
            <a:r>
              <a:rPr lang="en-US" dirty="0" smtClean="0"/>
              <a:t>: </a:t>
            </a:r>
            <a:r>
              <a:rPr lang="en-US" dirty="0" err="1" smtClean="0"/>
              <a:t>Schilderingen</a:t>
            </a:r>
            <a:r>
              <a:rPr lang="en-US" dirty="0" smtClean="0"/>
              <a:t> van Michelangelo : </a:t>
            </a:r>
            <a:r>
              <a:rPr lang="en-US" dirty="0" err="1" smtClean="0"/>
              <a:t>Interieur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 descr="Michelangelo. The interior of the Sistine Chapel"/>
          <p:cNvPicPr>
            <a:picLocks noChangeAspect="1" noChangeArrowheads="1"/>
          </p:cNvPicPr>
          <p:nvPr/>
        </p:nvPicPr>
        <p:blipFill>
          <a:blip r:embed="rId2"/>
          <a:srcRect b="29019"/>
          <a:stretch>
            <a:fillRect/>
          </a:stretch>
        </p:blipFill>
        <p:spPr bwMode="auto">
          <a:xfrm>
            <a:off x="1619250" y="1628775"/>
            <a:ext cx="54737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Schepping</a:t>
            </a:r>
            <a:r>
              <a:rPr lang="en-US" dirty="0"/>
              <a:t> van Adam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6049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Plato: </a:t>
            </a:r>
            <a:r>
              <a:rPr lang="en-US" sz="2800" dirty="0" err="1" smtClean="0"/>
              <a:t>materie</a:t>
            </a:r>
            <a:r>
              <a:rPr lang="en-US" sz="2800" dirty="0" smtClean="0"/>
              <a:t> ( </a:t>
            </a:r>
            <a:r>
              <a:rPr lang="en-US" sz="2800" dirty="0" err="1" smtClean="0"/>
              <a:t>lichaam</a:t>
            </a:r>
            <a:r>
              <a:rPr lang="en-US" sz="2800" dirty="0" smtClean="0"/>
              <a:t>= </a:t>
            </a:r>
            <a:r>
              <a:rPr lang="en-US" sz="2800" dirty="0" err="1" smtClean="0"/>
              <a:t>aards</a:t>
            </a:r>
            <a:r>
              <a:rPr lang="en-US" sz="2800" dirty="0" smtClean="0"/>
              <a:t> ) en de </a:t>
            </a:r>
            <a:r>
              <a:rPr lang="en-US" sz="2800" dirty="0" err="1" smtClean="0"/>
              <a:t>ziel</a:t>
            </a:r>
            <a:r>
              <a:rPr lang="en-US" sz="2800" dirty="0" smtClean="0"/>
              <a:t> ( </a:t>
            </a:r>
            <a:r>
              <a:rPr lang="en-US" sz="2800" dirty="0" err="1" smtClean="0"/>
              <a:t>hogere</a:t>
            </a:r>
            <a:r>
              <a:rPr lang="en-US" sz="2800" dirty="0" smtClean="0"/>
              <a:t> </a:t>
            </a:r>
            <a:r>
              <a:rPr lang="en-US" sz="2800" dirty="0" err="1" smtClean="0"/>
              <a:t>werkelijkheid</a:t>
            </a:r>
            <a:r>
              <a:rPr lang="en-US" sz="2800" dirty="0" smtClean="0"/>
              <a:t>)</a:t>
            </a:r>
          </a:p>
          <a:p>
            <a:pPr>
              <a:buNone/>
            </a:pPr>
            <a:r>
              <a:rPr lang="en-US" sz="2800" dirty="0" err="1" smtClean="0"/>
              <a:t>Verbinding</a:t>
            </a:r>
            <a:r>
              <a:rPr lang="en-US" sz="2800" dirty="0" smtClean="0"/>
              <a:t> </a:t>
            </a:r>
            <a:r>
              <a:rPr lang="en-US" sz="2800" dirty="0" err="1" smtClean="0"/>
              <a:t>tussen</a:t>
            </a:r>
            <a:r>
              <a:rPr lang="en-US" sz="2800" dirty="0" smtClean="0"/>
              <a:t> de </a:t>
            </a:r>
            <a:r>
              <a:rPr lang="en-US" sz="2800" dirty="0" err="1" smtClean="0"/>
              <a:t>christelijke</a:t>
            </a:r>
            <a:r>
              <a:rPr lang="en-US" sz="2800" dirty="0" smtClean="0"/>
              <a:t> leer en de </a:t>
            </a:r>
            <a:r>
              <a:rPr lang="en-US" sz="2800" dirty="0" err="1" smtClean="0"/>
              <a:t>oudheid</a:t>
            </a:r>
            <a:r>
              <a:rPr lang="en-US" sz="2800" dirty="0" smtClean="0"/>
              <a:t> ( neo- </a:t>
            </a:r>
            <a:r>
              <a:rPr lang="en-US" sz="2800" dirty="0" err="1" smtClean="0"/>
              <a:t>platonisme</a:t>
            </a:r>
            <a:r>
              <a:rPr lang="en-US" sz="2800" dirty="0" smtClean="0"/>
              <a:t> )</a:t>
            </a:r>
            <a:endParaRPr lang="en-US" sz="2800" dirty="0"/>
          </a:p>
        </p:txBody>
      </p:sp>
      <p:pic>
        <p:nvPicPr>
          <p:cNvPr id="7173" name="Picture 5" descr="Michelangelo. The Creation of Adam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0"/>
            <a:ext cx="7745412" cy="3542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Het </a:t>
            </a:r>
            <a:r>
              <a:rPr lang="en-US" dirty="0" err="1"/>
              <a:t>laatste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oordeel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5" name="Picture 5" descr="Michelangelo. The Last Judgme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04800"/>
            <a:ext cx="4800600" cy="6096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GB" sz="2000" b="1" dirty="0"/>
              <a:t>Raphael.</a:t>
            </a:r>
            <a:r>
              <a:rPr lang="en-GB" sz="2000" dirty="0"/>
              <a:t> </a:t>
            </a:r>
            <a:r>
              <a:rPr lang="en-GB" sz="2000" dirty="0" smtClean="0"/>
              <a:t> De </a:t>
            </a:r>
            <a:r>
              <a:rPr lang="en-GB" sz="2000" dirty="0" err="1" smtClean="0"/>
              <a:t>Stanze</a:t>
            </a:r>
            <a:r>
              <a:rPr lang="en-GB" sz="2000" dirty="0" smtClean="0"/>
              <a:t>: </a:t>
            </a:r>
            <a:r>
              <a:rPr lang="en-GB" sz="2000" b="1" i="1" dirty="0" smtClean="0"/>
              <a:t>The </a:t>
            </a:r>
            <a:r>
              <a:rPr lang="en-GB" sz="2000" b="1" i="1" dirty="0"/>
              <a:t>School of Athens.</a:t>
            </a:r>
            <a:r>
              <a:rPr lang="en-GB" sz="2000" dirty="0"/>
              <a:t> 1509. Fresco.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Opdrachtgever</a:t>
            </a:r>
            <a:r>
              <a:rPr lang="en-US" sz="1800" dirty="0" smtClean="0"/>
              <a:t>: </a:t>
            </a:r>
            <a:r>
              <a:rPr lang="en-US" sz="1800" dirty="0" err="1" smtClean="0"/>
              <a:t>Paus</a:t>
            </a:r>
            <a:r>
              <a:rPr lang="en-US" sz="1800" dirty="0" smtClean="0"/>
              <a:t> Julius II</a:t>
            </a:r>
          </a:p>
          <a:p>
            <a:r>
              <a:rPr lang="en-US" sz="1800" dirty="0" err="1" smtClean="0"/>
              <a:t>Machtsvertoon</a:t>
            </a:r>
            <a:r>
              <a:rPr lang="en-US" sz="1800" dirty="0" smtClean="0"/>
              <a:t>: </a:t>
            </a:r>
            <a:r>
              <a:rPr lang="en-US" sz="1800" dirty="0" err="1" smtClean="0"/>
              <a:t>Lodewijk</a:t>
            </a:r>
            <a:r>
              <a:rPr lang="en-US" sz="1800" dirty="0" smtClean="0"/>
              <a:t> XII </a:t>
            </a:r>
            <a:r>
              <a:rPr lang="en-US" sz="1800" dirty="0" err="1" smtClean="0"/>
              <a:t>imponeren</a:t>
            </a:r>
            <a:r>
              <a:rPr lang="en-US" sz="1800" dirty="0" smtClean="0"/>
              <a:t>: </a:t>
            </a:r>
            <a:r>
              <a:rPr lang="en-US" sz="1800" dirty="0" err="1" smtClean="0"/>
              <a:t>versterken</a:t>
            </a:r>
            <a:r>
              <a:rPr lang="en-US" sz="1800" dirty="0" smtClean="0"/>
              <a:t> van </a:t>
            </a:r>
            <a:r>
              <a:rPr lang="en-US" sz="1800" dirty="0" err="1" smtClean="0"/>
              <a:t>roem</a:t>
            </a:r>
            <a:r>
              <a:rPr lang="en-US" sz="1800" dirty="0" smtClean="0"/>
              <a:t> van de </a:t>
            </a:r>
            <a:r>
              <a:rPr lang="en-US" sz="1800" dirty="0" err="1" smtClean="0"/>
              <a:t>paus</a:t>
            </a:r>
            <a:r>
              <a:rPr lang="en-US" sz="1800" dirty="0" smtClean="0"/>
              <a:t>: </a:t>
            </a:r>
            <a:r>
              <a:rPr lang="en-US" sz="1800" dirty="0" err="1" smtClean="0"/>
              <a:t>paus</a:t>
            </a:r>
            <a:r>
              <a:rPr lang="en-US" sz="1800" dirty="0" smtClean="0"/>
              <a:t> is </a:t>
            </a:r>
            <a:r>
              <a:rPr lang="en-US" sz="1800" dirty="0" err="1" smtClean="0"/>
              <a:t>kerkelijk</a:t>
            </a:r>
            <a:r>
              <a:rPr lang="en-US" sz="1800" dirty="0" smtClean="0"/>
              <a:t> </a:t>
            </a:r>
            <a:r>
              <a:rPr lang="en-US" sz="1800" dirty="0" err="1" smtClean="0"/>
              <a:t>vorst</a:t>
            </a:r>
            <a:r>
              <a:rPr lang="en-US" sz="1800" dirty="0" smtClean="0"/>
              <a:t> en </a:t>
            </a:r>
            <a:r>
              <a:rPr lang="en-US" sz="1800" dirty="0" err="1" smtClean="0"/>
              <a:t>wereldvorst</a:t>
            </a:r>
            <a:endParaRPr lang="en-US" sz="1800" dirty="0" smtClean="0"/>
          </a:p>
          <a:p>
            <a:r>
              <a:rPr lang="en-US" sz="1800" dirty="0" err="1" smtClean="0"/>
              <a:t>Paus</a:t>
            </a:r>
            <a:r>
              <a:rPr lang="en-US" sz="1800" dirty="0" smtClean="0"/>
              <a:t> </a:t>
            </a:r>
            <a:r>
              <a:rPr lang="en-US" sz="1800" dirty="0" err="1" smtClean="0"/>
              <a:t>wordt</a:t>
            </a:r>
            <a:r>
              <a:rPr lang="en-US" sz="1800" dirty="0" smtClean="0"/>
              <a:t> </a:t>
            </a:r>
            <a:r>
              <a:rPr lang="en-US" sz="1800" dirty="0" err="1" smtClean="0"/>
              <a:t>gezien</a:t>
            </a:r>
            <a:r>
              <a:rPr lang="en-US" sz="1800" dirty="0" smtClean="0"/>
              <a:t> </a:t>
            </a:r>
            <a:r>
              <a:rPr lang="en-US" sz="1800" dirty="0" err="1" smtClean="0"/>
              <a:t>als</a:t>
            </a:r>
            <a:r>
              <a:rPr lang="en-US" sz="1800" dirty="0" smtClean="0"/>
              <a:t> Gods </a:t>
            </a:r>
            <a:r>
              <a:rPr lang="en-US" sz="1800" dirty="0" err="1" smtClean="0"/>
              <a:t>plaatsvervanger</a:t>
            </a:r>
            <a:r>
              <a:rPr lang="en-US" sz="1800" dirty="0" smtClean="0"/>
              <a:t> op </a:t>
            </a:r>
            <a:r>
              <a:rPr lang="en-US" sz="1800" dirty="0" err="1" smtClean="0"/>
              <a:t>aarde</a:t>
            </a:r>
            <a:endParaRPr lang="en-US" sz="1800" dirty="0" smtClean="0"/>
          </a:p>
          <a:p>
            <a:r>
              <a:rPr lang="en-US" sz="1800" dirty="0" smtClean="0"/>
              <a:t> 													             </a:t>
            </a:r>
            <a:r>
              <a:rPr lang="en-US" sz="1800" dirty="0" err="1" smtClean="0"/>
              <a:t>boek</a:t>
            </a:r>
            <a:r>
              <a:rPr lang="en-US" sz="1800" dirty="0" smtClean="0"/>
              <a:t> </a:t>
            </a:r>
            <a:r>
              <a:rPr lang="en-US" sz="1800" dirty="0" err="1" smtClean="0"/>
              <a:t>pag</a:t>
            </a:r>
            <a:r>
              <a:rPr lang="en-US" sz="1800" dirty="0" smtClean="0"/>
              <a:t> 57</a:t>
            </a:r>
            <a:endParaRPr lang="en-US" sz="1800" dirty="0"/>
          </a:p>
        </p:txBody>
      </p:sp>
      <p:pic>
        <p:nvPicPr>
          <p:cNvPr id="17413" name="Picture 5" descr="Raphael.  The School of Athen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6248400" cy="4665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 descr="Michelangelo. The Last Judgment."/>
          <p:cNvPicPr>
            <a:picLocks noChangeAspect="1" noChangeArrowheads="1"/>
          </p:cNvPicPr>
          <p:nvPr/>
        </p:nvPicPr>
        <p:blipFill>
          <a:blip r:embed="rId2"/>
          <a:srcRect b="43463"/>
          <a:stretch>
            <a:fillRect/>
          </a:stretch>
        </p:blipFill>
        <p:spPr bwMode="auto">
          <a:xfrm>
            <a:off x="539750" y="333375"/>
            <a:ext cx="8153400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3" name="Picture 5" descr="Michelangelo. The Last Judgment."/>
          <p:cNvPicPr>
            <a:picLocks noChangeAspect="1" noChangeArrowheads="1"/>
          </p:cNvPicPr>
          <p:nvPr/>
        </p:nvPicPr>
        <p:blipFill>
          <a:blip r:embed="rId2"/>
          <a:srcRect t="43463"/>
          <a:stretch>
            <a:fillRect/>
          </a:stretch>
        </p:blipFill>
        <p:spPr bwMode="auto">
          <a:xfrm>
            <a:off x="250825" y="188913"/>
            <a:ext cx="8532813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 en </a:t>
            </a:r>
            <a:r>
              <a:rPr lang="en-US" dirty="0" err="1" smtClean="0"/>
              <a:t>Aristoteles</a:t>
            </a:r>
            <a:endParaRPr lang="en-US" dirty="0"/>
          </a:p>
        </p:txBody>
      </p:sp>
      <p:pic>
        <p:nvPicPr>
          <p:cNvPr id="4" name="Content Placeholder 3" descr="kav111a-02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3902" y="1600200"/>
            <a:ext cx="2842898" cy="4525963"/>
          </a:xfrm>
        </p:spPr>
      </p:pic>
      <p:sp>
        <p:nvSpPr>
          <p:cNvPr id="5" name="TextBox 4"/>
          <p:cNvSpPr txBox="1"/>
          <p:nvPr/>
        </p:nvSpPr>
        <p:spPr>
          <a:xfrm>
            <a:off x="762000" y="1600199"/>
            <a:ext cx="472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1510 </a:t>
            </a:r>
            <a:r>
              <a:rPr lang="en-US" sz="2000" dirty="0" err="1" smtClean="0"/>
              <a:t>voltooide</a:t>
            </a:r>
            <a:r>
              <a:rPr lang="en-US" sz="2000" dirty="0" smtClean="0"/>
              <a:t> Raphael </a:t>
            </a:r>
            <a:r>
              <a:rPr lang="en-US" sz="2000" dirty="0" err="1" smtClean="0"/>
              <a:t>zijn</a:t>
            </a:r>
            <a:r>
              <a:rPr lang="en-US" sz="2000" dirty="0" smtClean="0"/>
              <a:t> Fresco “ De school van </a:t>
            </a:r>
            <a:r>
              <a:rPr lang="en-US" sz="2000" dirty="0" err="1" smtClean="0"/>
              <a:t>Athene</a:t>
            </a:r>
            <a:r>
              <a:rPr lang="en-US" sz="2000" dirty="0" smtClean="0"/>
              <a:t> “. In het </a:t>
            </a:r>
            <a:r>
              <a:rPr lang="en-US" sz="2000" dirty="0" err="1" smtClean="0"/>
              <a:t>midden</a:t>
            </a:r>
            <a:r>
              <a:rPr lang="en-US" sz="2000" dirty="0" smtClean="0"/>
              <a:t> van de </a:t>
            </a:r>
            <a:r>
              <a:rPr lang="en-US" sz="2000" dirty="0" err="1" smtClean="0"/>
              <a:t>schildering</a:t>
            </a:r>
            <a:r>
              <a:rPr lang="en-US" sz="2000" dirty="0" smtClean="0"/>
              <a:t> </a:t>
            </a:r>
            <a:r>
              <a:rPr lang="en-US" sz="2000" dirty="0" err="1" smtClean="0"/>
              <a:t>zie</a:t>
            </a:r>
            <a:r>
              <a:rPr lang="en-US" sz="2000" dirty="0" smtClean="0"/>
              <a:t> je Plato en </a:t>
            </a:r>
            <a:r>
              <a:rPr lang="en-US" sz="2000" dirty="0" err="1" smtClean="0"/>
              <a:t>Aristoteles</a:t>
            </a:r>
            <a:r>
              <a:rPr lang="en-US" sz="2000" dirty="0" smtClean="0"/>
              <a:t>. </a:t>
            </a:r>
            <a:r>
              <a:rPr lang="en-US" sz="2000" dirty="0" err="1" smtClean="0"/>
              <a:t>Zij</a:t>
            </a:r>
            <a:r>
              <a:rPr lang="en-US" sz="2000" dirty="0" smtClean="0"/>
              <a:t> </a:t>
            </a:r>
            <a:r>
              <a:rPr lang="en-US" sz="2000" dirty="0" err="1" smtClean="0"/>
              <a:t>worden</a:t>
            </a:r>
            <a:r>
              <a:rPr lang="en-US" sz="2000" dirty="0" smtClean="0"/>
              <a:t> </a:t>
            </a:r>
            <a:r>
              <a:rPr lang="en-US" sz="2000" dirty="0" err="1" smtClean="0"/>
              <a:t>omringd</a:t>
            </a:r>
            <a:r>
              <a:rPr lang="en-US" sz="2000" dirty="0" smtClean="0"/>
              <a:t> door </a:t>
            </a:r>
            <a:r>
              <a:rPr lang="en-US" sz="2000" dirty="0" err="1" smtClean="0"/>
              <a:t>andere</a:t>
            </a:r>
            <a:r>
              <a:rPr lang="en-US" sz="2000" dirty="0" smtClean="0"/>
              <a:t> </a:t>
            </a:r>
            <a:r>
              <a:rPr lang="en-US" sz="2000" dirty="0" err="1" smtClean="0"/>
              <a:t>Griekse</a:t>
            </a:r>
            <a:r>
              <a:rPr lang="en-US" sz="2000" dirty="0" smtClean="0"/>
              <a:t> </a:t>
            </a:r>
            <a:r>
              <a:rPr lang="en-US" sz="2000" dirty="0" err="1" smtClean="0"/>
              <a:t>filosofen</a:t>
            </a:r>
            <a:r>
              <a:rPr lang="en-US" sz="2000" dirty="0" smtClean="0"/>
              <a:t> en </a:t>
            </a:r>
            <a:r>
              <a:rPr lang="en-US" sz="2000" dirty="0" err="1" smtClean="0"/>
              <a:t>geleerden</a:t>
            </a:r>
            <a:r>
              <a:rPr lang="en-US" sz="2000" dirty="0" smtClean="0"/>
              <a:t>. Het </a:t>
            </a:r>
            <a:r>
              <a:rPr lang="en-US" sz="2000" dirty="0" err="1" smtClean="0"/>
              <a:t>werk</a:t>
            </a:r>
            <a:r>
              <a:rPr lang="en-US" sz="2000" dirty="0" smtClean="0"/>
              <a:t> </a:t>
            </a:r>
            <a:r>
              <a:rPr lang="en-US" sz="2000" dirty="0" err="1" smtClean="0"/>
              <a:t>maakt</a:t>
            </a:r>
            <a:r>
              <a:rPr lang="en-US" sz="2000" dirty="0" smtClean="0"/>
              <a:t> </a:t>
            </a:r>
            <a:r>
              <a:rPr lang="en-US" sz="2000" dirty="0" err="1" smtClean="0"/>
              <a:t>deel</a:t>
            </a:r>
            <a:r>
              <a:rPr lang="en-US" sz="2000" dirty="0" smtClean="0"/>
              <a:t> </a:t>
            </a:r>
            <a:r>
              <a:rPr lang="en-US" sz="2000" dirty="0" err="1" smtClean="0"/>
              <a:t>uit</a:t>
            </a:r>
            <a:r>
              <a:rPr lang="en-US" sz="2000" dirty="0" smtClean="0"/>
              <a:t> van </a:t>
            </a:r>
            <a:r>
              <a:rPr lang="en-US" sz="2000" dirty="0" err="1" smtClean="0"/>
              <a:t>een</a:t>
            </a:r>
            <a:r>
              <a:rPr lang="en-US" sz="2000" dirty="0" smtClean="0"/>
              <a:t> reeks fresco’s die Raphael </a:t>
            </a:r>
            <a:r>
              <a:rPr lang="en-US" sz="2000" dirty="0" err="1" smtClean="0"/>
              <a:t>schilderde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de </a:t>
            </a:r>
            <a:r>
              <a:rPr lang="en-US" sz="2000" dirty="0" err="1" smtClean="0"/>
              <a:t>prive</a:t>
            </a:r>
            <a:r>
              <a:rPr lang="en-US" sz="2000" dirty="0" smtClean="0"/>
              <a:t> </a:t>
            </a:r>
            <a:r>
              <a:rPr lang="en-US" sz="2000" dirty="0" err="1" smtClean="0"/>
              <a:t>vertrekken</a:t>
            </a:r>
            <a:r>
              <a:rPr lang="en-US" sz="2000" dirty="0" smtClean="0"/>
              <a:t> van </a:t>
            </a:r>
            <a:r>
              <a:rPr lang="en-US" sz="2000" dirty="0" err="1" smtClean="0"/>
              <a:t>Paus</a:t>
            </a:r>
            <a:r>
              <a:rPr lang="en-US" sz="2000" dirty="0" smtClean="0"/>
              <a:t> Julius II. </a:t>
            </a:r>
          </a:p>
          <a:p>
            <a:r>
              <a:rPr lang="en-US" sz="2000" dirty="0" err="1" smtClean="0"/>
              <a:t>Vraag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Het fresco is </a:t>
            </a:r>
            <a:r>
              <a:rPr lang="en-US" sz="2000" dirty="0" err="1" smtClean="0"/>
              <a:t>representatief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de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waarin</a:t>
            </a:r>
            <a:r>
              <a:rPr lang="en-US" sz="2000" dirty="0" smtClean="0"/>
              <a:t> het is </a:t>
            </a:r>
            <a:r>
              <a:rPr lang="en-US" sz="2000" dirty="0" err="1" smtClean="0"/>
              <a:t>geschilderd</a:t>
            </a:r>
            <a:r>
              <a:rPr lang="en-US" sz="2000" dirty="0" smtClean="0"/>
              <a:t>. </a:t>
            </a:r>
            <a:r>
              <a:rPr lang="en-US" sz="2000" dirty="0" err="1" smtClean="0"/>
              <a:t>Dat</a:t>
            </a:r>
            <a:r>
              <a:rPr lang="en-US" sz="2000" dirty="0" smtClean="0"/>
              <a:t> </a:t>
            </a:r>
            <a:r>
              <a:rPr lang="en-US" sz="2000" dirty="0" err="1" smtClean="0"/>
              <a:t>geldt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de </a:t>
            </a:r>
            <a:r>
              <a:rPr lang="en-US" sz="2000" dirty="0" err="1" smtClean="0"/>
              <a:t>vormgeving</a:t>
            </a:r>
            <a:r>
              <a:rPr lang="en-US" sz="2000" dirty="0" smtClean="0"/>
              <a:t>, de </a:t>
            </a:r>
            <a:r>
              <a:rPr lang="en-US" sz="2000" dirty="0" err="1" smtClean="0"/>
              <a:t>inhoud</a:t>
            </a:r>
            <a:r>
              <a:rPr lang="en-US" sz="2000" dirty="0" smtClean="0"/>
              <a:t> en de </a:t>
            </a:r>
            <a:r>
              <a:rPr lang="en-US" sz="2000" dirty="0" err="1" smtClean="0"/>
              <a:t>functie</a:t>
            </a:r>
            <a:r>
              <a:rPr lang="en-US" sz="2000" dirty="0" smtClean="0"/>
              <a:t>. </a:t>
            </a:r>
            <a:r>
              <a:rPr lang="en-US" sz="2000" dirty="0" err="1" smtClean="0"/>
              <a:t>Geef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2 van </a:t>
            </a:r>
            <a:r>
              <a:rPr lang="en-US" sz="2000" dirty="0" err="1" smtClean="0"/>
              <a:t>deze</a:t>
            </a:r>
            <a:r>
              <a:rPr lang="en-US" sz="2000" dirty="0" smtClean="0"/>
              <a:t> </a:t>
            </a:r>
            <a:r>
              <a:rPr lang="en-US" sz="2000" dirty="0" err="1" smtClean="0"/>
              <a:t>aspecten</a:t>
            </a:r>
            <a:r>
              <a:rPr lang="en-US" sz="2000" dirty="0" smtClean="0"/>
              <a:t> </a:t>
            </a:r>
            <a:r>
              <a:rPr lang="en-US" sz="2000" dirty="0" err="1" smtClean="0"/>
              <a:t>aan</a:t>
            </a:r>
            <a:r>
              <a:rPr lang="en-US" sz="2000" dirty="0" smtClean="0"/>
              <a:t> </a:t>
            </a:r>
            <a:r>
              <a:rPr lang="en-US" sz="2000" dirty="0" err="1" smtClean="0"/>
              <a:t>waarom</a:t>
            </a:r>
            <a:r>
              <a:rPr lang="en-US" sz="2000" dirty="0" smtClean="0"/>
              <a:t> het </a:t>
            </a:r>
            <a:r>
              <a:rPr lang="en-US" sz="2000" dirty="0" err="1" smtClean="0"/>
              <a:t>werk</a:t>
            </a:r>
            <a:r>
              <a:rPr lang="en-US" sz="2000" dirty="0" smtClean="0"/>
              <a:t> </a:t>
            </a:r>
            <a:r>
              <a:rPr lang="en-US" sz="2000" dirty="0" err="1" smtClean="0"/>
              <a:t>typerend</a:t>
            </a:r>
            <a:r>
              <a:rPr lang="en-US" sz="2000" dirty="0" smtClean="0"/>
              <a:t> is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r>
              <a:rPr lang="en-US" sz="2000" dirty="0" smtClean="0"/>
              <a:t> </a:t>
            </a:r>
            <a:r>
              <a:rPr lang="en-US" sz="2000" dirty="0" err="1" smtClean="0"/>
              <a:t>tijd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Plato en </a:t>
            </a:r>
            <a:r>
              <a:rPr lang="en-US" dirty="0" err="1" smtClean="0"/>
              <a:t>Aristoteles</a:t>
            </a:r>
            <a:r>
              <a:rPr lang="en-US" dirty="0" smtClean="0"/>
              <a:t>: </a:t>
            </a:r>
            <a:r>
              <a:rPr lang="en-US" dirty="0" err="1" smtClean="0"/>
              <a:t>examenbron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Tekst</a:t>
            </a:r>
            <a:r>
              <a:rPr lang="en-US" dirty="0" smtClean="0"/>
              <a:t>:</a:t>
            </a:r>
          </a:p>
          <a:p>
            <a:r>
              <a:rPr lang="en-US" dirty="0" smtClean="0"/>
              <a:t>Plato </a:t>
            </a:r>
            <a:r>
              <a:rPr lang="en-US" dirty="0" err="1" smtClean="0"/>
              <a:t>schreef</a:t>
            </a:r>
            <a:r>
              <a:rPr lang="en-US" dirty="0" smtClean="0"/>
              <a:t> </a:t>
            </a:r>
            <a:r>
              <a:rPr lang="en-US" dirty="0" err="1" smtClean="0"/>
              <a:t>omstreeks</a:t>
            </a:r>
            <a:r>
              <a:rPr lang="en-US" dirty="0" smtClean="0"/>
              <a:t> 380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Christus</a:t>
            </a:r>
            <a:r>
              <a:rPr lang="en-US" dirty="0" smtClean="0"/>
              <a:t> in </a:t>
            </a:r>
            <a:r>
              <a:rPr lang="en-US" dirty="0" err="1" smtClean="0"/>
              <a:t>boek</a:t>
            </a:r>
            <a:r>
              <a:rPr lang="en-US" dirty="0" smtClean="0"/>
              <a:t> X van de </a:t>
            </a:r>
            <a:r>
              <a:rPr lang="en-US" dirty="0" err="1" smtClean="0"/>
              <a:t>republiek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alles</a:t>
            </a:r>
            <a:r>
              <a:rPr lang="en-US" dirty="0" smtClean="0"/>
              <a:t> is de </a:t>
            </a:r>
            <a:r>
              <a:rPr lang="en-US" dirty="0" err="1" smtClean="0"/>
              <a:t>nabootsing</a:t>
            </a:r>
            <a:r>
              <a:rPr lang="en-US" dirty="0" smtClean="0"/>
              <a:t> ( </a:t>
            </a:r>
            <a:r>
              <a:rPr lang="en-US" dirty="0" err="1" smtClean="0"/>
              <a:t>minesis</a:t>
            </a:r>
            <a:r>
              <a:rPr lang="en-US" dirty="0" smtClean="0"/>
              <a:t>) </a:t>
            </a:r>
            <a:r>
              <a:rPr lang="en-US" dirty="0" err="1" smtClean="0"/>
              <a:t>ver</a:t>
            </a:r>
            <a:r>
              <a:rPr lang="en-US" dirty="0" smtClean="0"/>
              <a:t> van het ware: en het </a:t>
            </a:r>
            <a:r>
              <a:rPr lang="en-US" dirty="0" err="1" smtClean="0"/>
              <a:t>blijkt</a:t>
            </a:r>
            <a:r>
              <a:rPr lang="en-US" dirty="0" smtClean="0"/>
              <a:t>…..,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zij</a:t>
            </a:r>
            <a:r>
              <a:rPr lang="en-US" dirty="0" smtClean="0"/>
              <a:t> van </a:t>
            </a:r>
            <a:r>
              <a:rPr lang="en-US" dirty="0" err="1" smtClean="0"/>
              <a:t>alles</a:t>
            </a:r>
            <a:r>
              <a:rPr lang="en-US" dirty="0" smtClean="0"/>
              <a:t> even de </a:t>
            </a:r>
            <a:r>
              <a:rPr lang="en-US" dirty="0" err="1" smtClean="0"/>
              <a:t>schijn</a:t>
            </a:r>
            <a:r>
              <a:rPr lang="en-US" dirty="0" smtClean="0"/>
              <a:t> </a:t>
            </a:r>
            <a:r>
              <a:rPr lang="en-US" dirty="0" err="1" smtClean="0"/>
              <a:t>aanroert</a:t>
            </a:r>
            <a:r>
              <a:rPr lang="en-US" dirty="0" smtClean="0"/>
              <a:t>. 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b.v</a:t>
            </a:r>
            <a:r>
              <a:rPr lang="en-US" dirty="0" smtClean="0"/>
              <a:t>.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schilder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schoenmaker</a:t>
            </a:r>
            <a:r>
              <a:rPr lang="en-US" dirty="0" smtClean="0"/>
              <a:t> of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werkman</a:t>
            </a:r>
            <a:r>
              <a:rPr lang="en-US" dirty="0" smtClean="0"/>
              <a:t> </a:t>
            </a:r>
            <a:r>
              <a:rPr lang="en-US" dirty="0" err="1" smtClean="0"/>
              <a:t>schilderen</a:t>
            </a:r>
            <a:r>
              <a:rPr lang="en-US" dirty="0" smtClean="0"/>
              <a:t>, </a:t>
            </a:r>
            <a:r>
              <a:rPr lang="en-US" dirty="0" err="1" smtClean="0"/>
              <a:t>ofschoon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vak</a:t>
            </a:r>
            <a:r>
              <a:rPr lang="en-US" dirty="0" smtClean="0"/>
              <a:t> in het </a:t>
            </a:r>
            <a:r>
              <a:rPr lang="en-US" dirty="0" err="1" smtClean="0"/>
              <a:t>geheel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verstaat</a:t>
            </a:r>
            <a:r>
              <a:rPr lang="en-US" dirty="0" smtClean="0"/>
              <a:t>; en </a:t>
            </a:r>
            <a:r>
              <a:rPr lang="en-US" dirty="0" err="1" smtClean="0"/>
              <a:t>toch</a:t>
            </a:r>
            <a:r>
              <a:rPr lang="en-US" dirty="0" smtClean="0"/>
              <a:t>,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schilder</a:t>
            </a:r>
            <a:r>
              <a:rPr lang="en-US" dirty="0" smtClean="0"/>
              <a:t> is,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kinderen</a:t>
            </a:r>
            <a:r>
              <a:rPr lang="en-US" dirty="0" smtClean="0"/>
              <a:t> en </a:t>
            </a:r>
            <a:r>
              <a:rPr lang="en-US" dirty="0" err="1" smtClean="0"/>
              <a:t>domme</a:t>
            </a:r>
            <a:r>
              <a:rPr lang="en-US" dirty="0" smtClean="0"/>
              <a:t> </a:t>
            </a:r>
            <a:r>
              <a:rPr lang="en-US" dirty="0" err="1" smtClean="0"/>
              <a:t>mensen</a:t>
            </a:r>
            <a:r>
              <a:rPr lang="en-US" dirty="0" smtClean="0"/>
              <a:t>, door </a:t>
            </a:r>
            <a:r>
              <a:rPr lang="en-US" dirty="0" err="1" smtClean="0"/>
              <a:t>hun</a:t>
            </a:r>
            <a:r>
              <a:rPr lang="en-US" dirty="0" smtClean="0"/>
              <a:t> die </a:t>
            </a:r>
            <a:r>
              <a:rPr lang="en-US" dirty="0" err="1" smtClean="0"/>
              <a:t>schildering</a:t>
            </a:r>
            <a:r>
              <a:rPr lang="en-US" dirty="0" smtClean="0"/>
              <a:t> van </a:t>
            </a:r>
            <a:r>
              <a:rPr lang="en-US" dirty="0" err="1" smtClean="0"/>
              <a:t>verre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tonen</a:t>
            </a:r>
            <a:r>
              <a:rPr lang="en-US" dirty="0" smtClean="0"/>
              <a:t>, </a:t>
            </a:r>
            <a:r>
              <a:rPr lang="en-US" dirty="0" err="1" smtClean="0"/>
              <a:t>misleiden</a:t>
            </a:r>
            <a:r>
              <a:rPr lang="en-US" dirty="0" smtClean="0"/>
              <a:t>, en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 </a:t>
            </a:r>
            <a:r>
              <a:rPr lang="en-US" dirty="0" err="1" smtClean="0"/>
              <a:t>menen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zij</a:t>
            </a:r>
            <a:r>
              <a:rPr lang="en-US" dirty="0" smtClean="0"/>
              <a:t> in </a:t>
            </a:r>
            <a:r>
              <a:rPr lang="en-US" dirty="0" err="1" smtClean="0"/>
              <a:t>waarheid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schoenmaker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Dit</a:t>
            </a:r>
            <a:r>
              <a:rPr lang="en-US" dirty="0" smtClean="0"/>
              <a:t> nu had </a:t>
            </a:r>
            <a:r>
              <a:rPr lang="en-US" dirty="0" err="1" smtClean="0"/>
              <a:t>ik</a:t>
            </a:r>
            <a:r>
              <a:rPr lang="en-US" dirty="0" smtClean="0"/>
              <a:t> op het </a:t>
            </a:r>
            <a:r>
              <a:rPr lang="en-US" dirty="0" err="1" smtClean="0"/>
              <a:t>oog</a:t>
            </a:r>
            <a:r>
              <a:rPr lang="en-US" dirty="0" smtClean="0"/>
              <a:t>, </a:t>
            </a:r>
            <a:r>
              <a:rPr lang="en-US" dirty="0" err="1" smtClean="0"/>
              <a:t>toen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zei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schilderkunst</a:t>
            </a:r>
            <a:r>
              <a:rPr lang="en-US" dirty="0" smtClean="0"/>
              <a:t>, of </a:t>
            </a:r>
            <a:r>
              <a:rPr lang="en-US" dirty="0" err="1" smtClean="0"/>
              <a:t>liever</a:t>
            </a:r>
            <a:r>
              <a:rPr lang="en-US" dirty="0" smtClean="0"/>
              <a:t> de </a:t>
            </a:r>
            <a:r>
              <a:rPr lang="en-US" dirty="0" err="1" smtClean="0"/>
              <a:t>nabootsing</a:t>
            </a:r>
            <a:r>
              <a:rPr lang="en-US" dirty="0" smtClean="0"/>
              <a:t> ( mimesis) in het </a:t>
            </a:r>
            <a:r>
              <a:rPr lang="en-US" dirty="0" err="1" smtClean="0"/>
              <a:t>algemeen</a:t>
            </a:r>
            <a:r>
              <a:rPr lang="en-US" dirty="0" smtClean="0"/>
              <a:t>, </a:t>
            </a:r>
            <a:r>
              <a:rPr lang="en-US" dirty="0" err="1" smtClean="0"/>
              <a:t>ver</a:t>
            </a:r>
            <a:r>
              <a:rPr lang="en-US" dirty="0" smtClean="0"/>
              <a:t> van de </a:t>
            </a:r>
            <a:r>
              <a:rPr lang="en-US" dirty="0" err="1" smtClean="0"/>
              <a:t>waarheid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arbeid</a:t>
            </a:r>
            <a:r>
              <a:rPr lang="en-US" dirty="0" smtClean="0"/>
              <a:t> </a:t>
            </a:r>
            <a:r>
              <a:rPr lang="en-US" dirty="0" err="1" smtClean="0"/>
              <a:t>verricht</a:t>
            </a:r>
            <a:r>
              <a:rPr lang="en-US" dirty="0" smtClean="0"/>
              <a:t>, … en </a:t>
            </a:r>
            <a:r>
              <a:rPr lang="en-US" dirty="0" err="1" smtClean="0"/>
              <a:t>daarmee</a:t>
            </a:r>
            <a:r>
              <a:rPr lang="en-US" dirty="0" smtClean="0"/>
              <a:t> </a:t>
            </a:r>
            <a:r>
              <a:rPr lang="en-US" dirty="0" err="1" smtClean="0"/>
              <a:t>niets</a:t>
            </a:r>
            <a:r>
              <a:rPr lang="en-US" dirty="0" smtClean="0"/>
              <a:t> </a:t>
            </a:r>
            <a:r>
              <a:rPr lang="en-US" dirty="0" err="1" smtClean="0"/>
              <a:t>heilzaams</a:t>
            </a:r>
            <a:r>
              <a:rPr lang="en-US" dirty="0" smtClean="0"/>
              <a:t> of </a:t>
            </a:r>
            <a:r>
              <a:rPr lang="en-US" dirty="0" err="1" smtClean="0"/>
              <a:t>waarachtigs</a:t>
            </a:r>
            <a:r>
              <a:rPr lang="en-US" dirty="0" smtClean="0"/>
              <a:t> op het </a:t>
            </a:r>
            <a:r>
              <a:rPr lang="en-US" dirty="0" err="1" smtClean="0"/>
              <a:t>oog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“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 </a:t>
            </a:r>
            <a:r>
              <a:rPr lang="en-US" sz="2000" dirty="0" err="1" smtClean="0"/>
              <a:t>bespiegeling</a:t>
            </a:r>
            <a:r>
              <a:rPr lang="en-US" sz="2000" dirty="0" smtClean="0"/>
              <a:t>: </a:t>
            </a:r>
            <a:r>
              <a:rPr lang="en-US" sz="2000" dirty="0" err="1" smtClean="0"/>
              <a:t>pag</a:t>
            </a:r>
            <a:r>
              <a:rPr lang="en-US" sz="2000" dirty="0" smtClean="0"/>
              <a:t>. 15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De </a:t>
            </a:r>
            <a:r>
              <a:rPr lang="en-US" sz="1800" dirty="0" err="1" smtClean="0"/>
              <a:t>griekse</a:t>
            </a:r>
            <a:r>
              <a:rPr lang="en-US" sz="1800" dirty="0" smtClean="0"/>
              <a:t> </a:t>
            </a:r>
            <a:r>
              <a:rPr lang="en-US" sz="1800" dirty="0" err="1" smtClean="0"/>
              <a:t>filosoof</a:t>
            </a:r>
            <a:r>
              <a:rPr lang="en-US" sz="1800" dirty="0" smtClean="0"/>
              <a:t> Plato </a:t>
            </a:r>
            <a:r>
              <a:rPr lang="en-US" sz="1800" dirty="0" err="1" smtClean="0"/>
              <a:t>stelt</a:t>
            </a:r>
            <a:r>
              <a:rPr lang="en-US" sz="1800" dirty="0" smtClean="0"/>
              <a:t> </a:t>
            </a:r>
            <a:r>
              <a:rPr lang="en-US" sz="1800" dirty="0" err="1" smtClean="0"/>
              <a:t>dat</a:t>
            </a:r>
            <a:r>
              <a:rPr lang="en-US" sz="1800" dirty="0" smtClean="0"/>
              <a:t> het “ </a:t>
            </a:r>
            <a:r>
              <a:rPr lang="en-US" sz="1800" dirty="0" err="1" smtClean="0"/>
              <a:t>schone</a:t>
            </a:r>
            <a:r>
              <a:rPr lang="en-US" sz="1800" dirty="0" smtClean="0"/>
              <a:t> “ </a:t>
            </a:r>
            <a:r>
              <a:rPr lang="en-US" sz="1800" dirty="0" err="1" smtClean="0"/>
              <a:t>volmaakt</a:t>
            </a:r>
            <a:r>
              <a:rPr lang="en-US" sz="1800" dirty="0" smtClean="0"/>
              <a:t> is. Plato </a:t>
            </a:r>
            <a:r>
              <a:rPr lang="en-US" sz="1800" dirty="0" err="1" smtClean="0"/>
              <a:t>onderscheidt</a:t>
            </a:r>
            <a:r>
              <a:rPr lang="en-US" sz="1800" dirty="0" smtClean="0"/>
              <a:t> 2 </a:t>
            </a:r>
            <a:r>
              <a:rPr lang="en-US" sz="1800" dirty="0" err="1" smtClean="0"/>
              <a:t>werelden</a:t>
            </a:r>
            <a:r>
              <a:rPr lang="en-US" sz="1800" dirty="0" smtClean="0"/>
              <a:t>. </a:t>
            </a:r>
            <a:r>
              <a:rPr lang="en-US" sz="1800" dirty="0" err="1" smtClean="0"/>
              <a:t>Naast</a:t>
            </a:r>
            <a:r>
              <a:rPr lang="en-US" sz="1800" dirty="0" smtClean="0"/>
              <a:t> de </a:t>
            </a:r>
            <a:r>
              <a:rPr lang="en-US" sz="1800" dirty="0" err="1" smtClean="0"/>
              <a:t>werkelijkheid</a:t>
            </a:r>
            <a:r>
              <a:rPr lang="en-US" sz="1800" dirty="0" smtClean="0"/>
              <a:t> </a:t>
            </a:r>
            <a:r>
              <a:rPr lang="en-US" sz="1800" dirty="0" err="1" smtClean="0"/>
              <a:t>zoals</a:t>
            </a:r>
            <a:r>
              <a:rPr lang="en-US" sz="1800" dirty="0" smtClean="0"/>
              <a:t> </a:t>
            </a:r>
            <a:r>
              <a:rPr lang="en-US" sz="1800" dirty="0" err="1" smtClean="0"/>
              <a:t>wij</a:t>
            </a:r>
            <a:r>
              <a:rPr lang="en-US" sz="1800" dirty="0" smtClean="0"/>
              <a:t> die </a:t>
            </a:r>
            <a:r>
              <a:rPr lang="en-US" sz="1800" dirty="0" err="1" smtClean="0"/>
              <a:t>zien</a:t>
            </a:r>
            <a:r>
              <a:rPr lang="en-US" sz="1800" dirty="0" smtClean="0"/>
              <a:t>, </a:t>
            </a:r>
            <a:r>
              <a:rPr lang="en-US" sz="1800" dirty="0" err="1" smtClean="0"/>
              <a:t>bestaat</a:t>
            </a:r>
            <a:r>
              <a:rPr lang="en-US" sz="1800" dirty="0" smtClean="0"/>
              <a:t>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een</a:t>
            </a:r>
            <a:r>
              <a:rPr lang="en-US" sz="1800" dirty="0" smtClean="0"/>
              <a:t> </a:t>
            </a:r>
            <a:r>
              <a:rPr lang="en-US" sz="1800" dirty="0" err="1" smtClean="0"/>
              <a:t>wereld</a:t>
            </a:r>
            <a:r>
              <a:rPr lang="en-US" sz="1800" dirty="0" smtClean="0"/>
              <a:t> </a:t>
            </a:r>
            <a:r>
              <a:rPr lang="en-US" sz="1800" dirty="0" err="1" smtClean="0"/>
              <a:t>waarin</a:t>
            </a:r>
            <a:r>
              <a:rPr lang="en-US" sz="1800" dirty="0" smtClean="0"/>
              <a:t> </a:t>
            </a:r>
            <a:r>
              <a:rPr lang="en-US" sz="1800" dirty="0" err="1" smtClean="0"/>
              <a:t>allles</a:t>
            </a:r>
            <a:r>
              <a:rPr lang="en-US" sz="1800" dirty="0" smtClean="0"/>
              <a:t> </a:t>
            </a:r>
            <a:r>
              <a:rPr lang="en-US" sz="1800" dirty="0" err="1" smtClean="0"/>
              <a:t>volmaakt</a:t>
            </a:r>
            <a:r>
              <a:rPr lang="en-US" sz="1800" dirty="0" smtClean="0"/>
              <a:t> is. </a:t>
            </a:r>
            <a:r>
              <a:rPr lang="en-US" sz="1800" dirty="0" err="1" smtClean="0"/>
              <a:t>Dit</a:t>
            </a:r>
            <a:r>
              <a:rPr lang="en-US" sz="1800" dirty="0" smtClean="0"/>
              <a:t> is de </a:t>
            </a:r>
            <a:r>
              <a:rPr lang="en-US" sz="1800" dirty="0" err="1" smtClean="0"/>
              <a:t>ideeenwereld</a:t>
            </a:r>
            <a:r>
              <a:rPr lang="en-US" sz="1800" dirty="0" smtClean="0"/>
              <a:t>. De </a:t>
            </a:r>
            <a:r>
              <a:rPr lang="en-US" sz="1800" dirty="0" err="1" smtClean="0"/>
              <a:t>dingen</a:t>
            </a:r>
            <a:r>
              <a:rPr lang="en-US" sz="1800" dirty="0" smtClean="0"/>
              <a:t> in </a:t>
            </a:r>
            <a:r>
              <a:rPr lang="en-US" sz="1800" dirty="0" err="1" smtClean="0"/>
              <a:t>onze</a:t>
            </a:r>
            <a:r>
              <a:rPr lang="en-US" sz="1800" dirty="0" smtClean="0"/>
              <a:t> </a:t>
            </a:r>
            <a:r>
              <a:rPr lang="en-US" sz="1800" dirty="0" err="1" smtClean="0"/>
              <a:t>waarneembare</a:t>
            </a:r>
            <a:r>
              <a:rPr lang="en-US" sz="1800" dirty="0" smtClean="0"/>
              <a:t> </a:t>
            </a:r>
            <a:r>
              <a:rPr lang="en-US" sz="1800" dirty="0" err="1" smtClean="0"/>
              <a:t>wereld</a:t>
            </a:r>
            <a:r>
              <a:rPr lang="en-US" sz="1800" dirty="0" smtClean="0"/>
              <a:t> </a:t>
            </a:r>
            <a:r>
              <a:rPr lang="en-US" sz="1800" dirty="0" err="1" smtClean="0"/>
              <a:t>zijn</a:t>
            </a:r>
            <a:r>
              <a:rPr lang="en-US" sz="1800" dirty="0" smtClean="0"/>
              <a:t> </a:t>
            </a:r>
            <a:r>
              <a:rPr lang="en-US" sz="1800" dirty="0" err="1" smtClean="0"/>
              <a:t>een</a:t>
            </a:r>
            <a:r>
              <a:rPr lang="en-US" sz="1800" dirty="0" smtClean="0"/>
              <a:t> </a:t>
            </a:r>
            <a:r>
              <a:rPr lang="en-US" sz="1800" dirty="0" err="1" smtClean="0"/>
              <a:t>afspiegeling</a:t>
            </a:r>
            <a:r>
              <a:rPr lang="en-US" sz="1800" dirty="0" smtClean="0"/>
              <a:t> van “de </a:t>
            </a:r>
            <a:r>
              <a:rPr lang="en-US" sz="1800" dirty="0" err="1" smtClean="0"/>
              <a:t>ideeen</a:t>
            </a:r>
            <a:r>
              <a:rPr lang="en-US" sz="1800" dirty="0" smtClean="0"/>
              <a:t>” </a:t>
            </a:r>
            <a:r>
              <a:rPr lang="en-US" sz="1800" dirty="0" err="1" smtClean="0"/>
              <a:t>uit</a:t>
            </a:r>
            <a:r>
              <a:rPr lang="en-US" sz="1800" dirty="0" smtClean="0"/>
              <a:t> de </a:t>
            </a:r>
            <a:r>
              <a:rPr lang="en-US" sz="1800" dirty="0" err="1" smtClean="0"/>
              <a:t>ideeenwereld</a:t>
            </a:r>
            <a:r>
              <a:rPr lang="en-US" sz="1800" dirty="0" smtClean="0"/>
              <a:t>. </a:t>
            </a:r>
            <a:r>
              <a:rPr lang="en-US" sz="1800" dirty="0" err="1" smtClean="0"/>
              <a:t>Zuivere</a:t>
            </a:r>
            <a:r>
              <a:rPr lang="en-US" sz="1800" dirty="0" smtClean="0"/>
              <a:t> </a:t>
            </a:r>
            <a:r>
              <a:rPr lang="en-US" sz="1800" dirty="0" err="1" smtClean="0"/>
              <a:t>schoonheid</a:t>
            </a:r>
            <a:r>
              <a:rPr lang="en-US" sz="1800" dirty="0" smtClean="0"/>
              <a:t> </a:t>
            </a:r>
            <a:r>
              <a:rPr lang="en-US" sz="1800" dirty="0" err="1" smtClean="0"/>
              <a:t>bestaat</a:t>
            </a:r>
            <a:r>
              <a:rPr lang="en-US" sz="1800" dirty="0" smtClean="0"/>
              <a:t> </a:t>
            </a:r>
            <a:r>
              <a:rPr lang="en-US" sz="1800" dirty="0" err="1" smtClean="0"/>
              <a:t>alleen</a:t>
            </a:r>
            <a:r>
              <a:rPr lang="en-US" sz="1800" dirty="0" smtClean="0"/>
              <a:t> in de </a:t>
            </a:r>
            <a:r>
              <a:rPr lang="en-US" sz="1800" dirty="0" err="1" smtClean="0"/>
              <a:t>ideeenwereld.De</a:t>
            </a:r>
            <a:r>
              <a:rPr lang="en-US" sz="1800" dirty="0" smtClean="0"/>
              <a:t> </a:t>
            </a:r>
            <a:r>
              <a:rPr lang="en-US" sz="1800" dirty="0" err="1" smtClean="0"/>
              <a:t>zuivere</a:t>
            </a:r>
            <a:r>
              <a:rPr lang="en-US" sz="1800" dirty="0" smtClean="0"/>
              <a:t> </a:t>
            </a:r>
            <a:r>
              <a:rPr lang="en-US" sz="1800" dirty="0" err="1" smtClean="0"/>
              <a:t>schoonheid</a:t>
            </a:r>
            <a:r>
              <a:rPr lang="en-US" sz="1800" dirty="0" smtClean="0"/>
              <a:t> is </a:t>
            </a:r>
            <a:r>
              <a:rPr lang="en-US" sz="1800" dirty="0" err="1" smtClean="0"/>
              <a:t>volgens</a:t>
            </a:r>
            <a:r>
              <a:rPr lang="en-US" sz="1800" dirty="0" smtClean="0"/>
              <a:t> Plato de </a:t>
            </a:r>
            <a:r>
              <a:rPr lang="en-US" sz="1800" dirty="0" err="1" smtClean="0"/>
              <a:t>enige</a:t>
            </a:r>
            <a:r>
              <a:rPr lang="en-US" sz="1800" dirty="0" smtClean="0"/>
              <a:t> ware </a:t>
            </a:r>
            <a:r>
              <a:rPr lang="en-US" sz="1800" dirty="0" err="1" smtClean="0"/>
              <a:t>schoonheid</a:t>
            </a:r>
            <a:r>
              <a:rPr lang="en-US" sz="1800" dirty="0" smtClean="0"/>
              <a:t>. </a:t>
            </a:r>
            <a:r>
              <a:rPr lang="en-US" sz="1800" dirty="0" err="1" smtClean="0">
                <a:solidFill>
                  <a:srgbClr val="FF0000"/>
                </a:solidFill>
              </a:rPr>
              <a:t>Mooie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dingen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zijn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mooi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omdat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ze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lijken</a:t>
            </a:r>
            <a:r>
              <a:rPr lang="en-US" sz="1800" dirty="0" smtClean="0">
                <a:solidFill>
                  <a:srgbClr val="FF0000"/>
                </a:solidFill>
              </a:rPr>
              <a:t> op de </a:t>
            </a:r>
            <a:r>
              <a:rPr lang="en-US" sz="1800" dirty="0" err="1" smtClean="0">
                <a:solidFill>
                  <a:srgbClr val="FF0000"/>
                </a:solidFill>
              </a:rPr>
              <a:t>zuivere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schoonheid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uit</a:t>
            </a:r>
            <a:r>
              <a:rPr lang="en-US" sz="1800" dirty="0" smtClean="0">
                <a:solidFill>
                  <a:srgbClr val="FF0000"/>
                </a:solidFill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</a:rPr>
              <a:t>ideeenwereld</a:t>
            </a:r>
            <a:r>
              <a:rPr lang="en-US" sz="1800" dirty="0" smtClean="0"/>
              <a:t>. Plato </a:t>
            </a:r>
            <a:r>
              <a:rPr lang="en-US" sz="1800" dirty="0" err="1" smtClean="0"/>
              <a:t>heeft</a:t>
            </a:r>
            <a:r>
              <a:rPr lang="en-US" sz="1800" dirty="0" smtClean="0"/>
              <a:t> </a:t>
            </a:r>
            <a:r>
              <a:rPr lang="en-US" sz="1800" dirty="0" err="1" smtClean="0"/>
              <a:t>geen</a:t>
            </a:r>
            <a:r>
              <a:rPr lang="en-US" sz="1800" dirty="0" smtClean="0"/>
              <a:t> </a:t>
            </a:r>
            <a:r>
              <a:rPr lang="en-US" sz="1800" dirty="0" err="1" smtClean="0"/>
              <a:t>goed</a:t>
            </a:r>
            <a:r>
              <a:rPr lang="en-US" sz="1800" dirty="0" smtClean="0"/>
              <a:t> </a:t>
            </a:r>
            <a:r>
              <a:rPr lang="en-US" sz="1800" dirty="0" err="1" smtClean="0"/>
              <a:t>woord</a:t>
            </a:r>
            <a:r>
              <a:rPr lang="en-US" sz="1800" dirty="0" smtClean="0"/>
              <a:t> over </a:t>
            </a:r>
            <a:r>
              <a:rPr lang="en-US" sz="1800" dirty="0" err="1" smtClean="0"/>
              <a:t>voor</a:t>
            </a:r>
            <a:r>
              <a:rPr lang="en-US" sz="1800" dirty="0" smtClean="0"/>
              <a:t> de </a:t>
            </a:r>
            <a:r>
              <a:rPr lang="en-US" sz="1800" dirty="0" err="1" smtClean="0"/>
              <a:t>beeldende</a:t>
            </a:r>
            <a:r>
              <a:rPr lang="en-US" sz="1800" dirty="0" smtClean="0"/>
              <a:t> </a:t>
            </a:r>
            <a:r>
              <a:rPr lang="en-US" sz="1800" dirty="0" err="1" smtClean="0"/>
              <a:t>kunst</a:t>
            </a:r>
            <a:r>
              <a:rPr lang="en-US" sz="1800" dirty="0" smtClean="0"/>
              <a:t> in </a:t>
            </a:r>
            <a:r>
              <a:rPr lang="en-US" sz="1800" dirty="0" err="1" smtClean="0"/>
              <a:t>zijn</a:t>
            </a:r>
            <a:r>
              <a:rPr lang="en-US" sz="1800" dirty="0" smtClean="0"/>
              <a:t> </a:t>
            </a:r>
            <a:r>
              <a:rPr lang="en-US" sz="1800" dirty="0" err="1" smtClean="0"/>
              <a:t>tijd.Het</a:t>
            </a:r>
            <a:r>
              <a:rPr lang="en-US" sz="1800" dirty="0" smtClean="0"/>
              <a:t> </a:t>
            </a:r>
            <a:r>
              <a:rPr lang="en-US" sz="1800" dirty="0" err="1" smtClean="0"/>
              <a:t>klassieke</a:t>
            </a:r>
            <a:r>
              <a:rPr lang="en-US" sz="1800" dirty="0" smtClean="0"/>
              <a:t> </a:t>
            </a:r>
            <a:r>
              <a:rPr lang="en-US" sz="1800" dirty="0" err="1" smtClean="0"/>
              <a:t>kunstideaal</a:t>
            </a:r>
            <a:r>
              <a:rPr lang="en-US" sz="1800" dirty="0" smtClean="0"/>
              <a:t> van </a:t>
            </a:r>
            <a:r>
              <a:rPr lang="en-US" sz="1800" dirty="0" err="1" smtClean="0"/>
              <a:t>zo</a:t>
            </a:r>
            <a:r>
              <a:rPr lang="en-US" sz="1800" dirty="0" smtClean="0"/>
              <a:t> </a:t>
            </a:r>
            <a:r>
              <a:rPr lang="en-US" sz="1800" dirty="0" err="1" smtClean="0"/>
              <a:t>realistisch</a:t>
            </a:r>
            <a:r>
              <a:rPr lang="en-US" sz="1800" dirty="0" smtClean="0"/>
              <a:t> </a:t>
            </a:r>
            <a:r>
              <a:rPr lang="en-US" sz="1800" dirty="0" err="1" smtClean="0"/>
              <a:t>mogelijke</a:t>
            </a:r>
            <a:r>
              <a:rPr lang="en-US" sz="1800" dirty="0" smtClean="0"/>
              <a:t> </a:t>
            </a:r>
            <a:r>
              <a:rPr lang="en-US" sz="1800" dirty="0" err="1" smtClean="0"/>
              <a:t>kunst</a:t>
            </a:r>
            <a:r>
              <a:rPr lang="en-US" sz="1800" dirty="0" smtClean="0"/>
              <a:t>, </a:t>
            </a:r>
            <a:r>
              <a:rPr lang="en-US" sz="1800" dirty="0" err="1" smtClean="0"/>
              <a:t>leidt</a:t>
            </a:r>
            <a:r>
              <a:rPr lang="en-US" sz="1800" dirty="0" smtClean="0"/>
              <a:t> </a:t>
            </a:r>
            <a:r>
              <a:rPr lang="en-US" sz="1800" dirty="0" err="1" smtClean="0"/>
              <a:t>volgens</a:t>
            </a:r>
            <a:r>
              <a:rPr lang="en-US" sz="1800" dirty="0" smtClean="0"/>
              <a:t> Plato tot </a:t>
            </a:r>
            <a:r>
              <a:rPr lang="en-US" sz="1800" dirty="0" err="1" smtClean="0"/>
              <a:t>een</a:t>
            </a:r>
            <a:r>
              <a:rPr lang="en-US" sz="1800" dirty="0" smtClean="0"/>
              <a:t> </a:t>
            </a:r>
            <a:r>
              <a:rPr lang="en-US" sz="1800" dirty="0" err="1" smtClean="0"/>
              <a:t>kopie</a:t>
            </a:r>
            <a:r>
              <a:rPr lang="en-US" sz="1800" dirty="0" smtClean="0"/>
              <a:t> van </a:t>
            </a:r>
            <a:r>
              <a:rPr lang="en-US" sz="1800" dirty="0" err="1" smtClean="0"/>
              <a:t>een</a:t>
            </a:r>
            <a:r>
              <a:rPr lang="en-US" sz="1800" dirty="0" smtClean="0"/>
              <a:t> </a:t>
            </a:r>
            <a:r>
              <a:rPr lang="en-US" sz="1800" dirty="0" err="1" smtClean="0"/>
              <a:t>kopie</a:t>
            </a:r>
            <a:r>
              <a:rPr lang="en-US" sz="1800" dirty="0" smtClean="0"/>
              <a:t> van de </a:t>
            </a:r>
            <a:r>
              <a:rPr lang="en-US" sz="1800" dirty="0" err="1" smtClean="0"/>
              <a:t>schoonheid</a:t>
            </a:r>
            <a:r>
              <a:rPr lang="en-US" sz="1800" dirty="0" smtClean="0"/>
              <a:t>. </a:t>
            </a:r>
            <a:r>
              <a:rPr lang="en-US" sz="1800" dirty="0" err="1" smtClean="0"/>
              <a:t>Nabootsingen</a:t>
            </a:r>
            <a:r>
              <a:rPr lang="en-US" sz="1800" dirty="0" smtClean="0"/>
              <a:t> van </a:t>
            </a:r>
            <a:r>
              <a:rPr lang="en-US" sz="1800" dirty="0" err="1" smtClean="0"/>
              <a:t>dingen</a:t>
            </a:r>
            <a:r>
              <a:rPr lang="en-US" sz="1800" dirty="0" smtClean="0"/>
              <a:t> </a:t>
            </a:r>
            <a:r>
              <a:rPr lang="en-US" sz="1800" dirty="0" err="1" smtClean="0"/>
              <a:t>uit</a:t>
            </a:r>
            <a:r>
              <a:rPr lang="en-US" sz="1800" dirty="0" smtClean="0"/>
              <a:t> de </a:t>
            </a:r>
            <a:r>
              <a:rPr lang="en-US" sz="1800" dirty="0" err="1" smtClean="0"/>
              <a:t>zichtbare</a:t>
            </a:r>
            <a:r>
              <a:rPr lang="en-US" sz="1800" dirty="0" smtClean="0"/>
              <a:t> </a:t>
            </a:r>
            <a:r>
              <a:rPr lang="en-US" sz="1800" dirty="0" err="1" smtClean="0"/>
              <a:t>wereld</a:t>
            </a:r>
            <a:r>
              <a:rPr lang="en-US" sz="1800" dirty="0" smtClean="0"/>
              <a:t> </a:t>
            </a:r>
            <a:r>
              <a:rPr lang="en-US" sz="1800" dirty="0" err="1" smtClean="0"/>
              <a:t>zijn</a:t>
            </a:r>
            <a:r>
              <a:rPr lang="en-US" sz="1800" dirty="0" smtClean="0"/>
              <a:t> </a:t>
            </a:r>
            <a:r>
              <a:rPr lang="en-US" sz="1800" dirty="0" err="1" smtClean="0"/>
              <a:t>volgens</a:t>
            </a:r>
            <a:r>
              <a:rPr lang="en-US" sz="1800" dirty="0" smtClean="0"/>
              <a:t> hem </a:t>
            </a:r>
            <a:r>
              <a:rPr lang="en-US" sz="1800" dirty="0" err="1" smtClean="0"/>
              <a:t>wel</a:t>
            </a:r>
            <a:r>
              <a:rPr lang="en-US" sz="1800" dirty="0" smtClean="0"/>
              <a:t> erg </a:t>
            </a:r>
            <a:r>
              <a:rPr lang="en-US" sz="1800" dirty="0" err="1" smtClean="0"/>
              <a:t>ver</a:t>
            </a:r>
            <a:r>
              <a:rPr lang="en-US" sz="1800" dirty="0" smtClean="0"/>
              <a:t> </a:t>
            </a:r>
            <a:r>
              <a:rPr lang="en-US" sz="1800" dirty="0" err="1" smtClean="0"/>
              <a:t>verwijderd</a:t>
            </a:r>
            <a:r>
              <a:rPr lang="en-US" sz="1800" dirty="0" smtClean="0"/>
              <a:t> van de ware </a:t>
            </a:r>
            <a:r>
              <a:rPr lang="en-US" sz="1800" dirty="0" err="1" smtClean="0"/>
              <a:t>schoonheid</a:t>
            </a:r>
            <a:r>
              <a:rPr lang="en-US" sz="1800" dirty="0" smtClean="0"/>
              <a:t> </a:t>
            </a:r>
            <a:r>
              <a:rPr lang="en-US" sz="1800" dirty="0" err="1" smtClean="0"/>
              <a:t>uit</a:t>
            </a:r>
            <a:r>
              <a:rPr lang="en-US" sz="1800" dirty="0" smtClean="0"/>
              <a:t> de </a:t>
            </a:r>
            <a:r>
              <a:rPr lang="en-US" sz="1800" dirty="0" err="1" smtClean="0"/>
              <a:t>ideeenwereld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In de </a:t>
            </a:r>
            <a:r>
              <a:rPr lang="en-US" sz="1800" dirty="0" err="1" smtClean="0"/>
              <a:t>esthetica</a:t>
            </a:r>
            <a:r>
              <a:rPr lang="en-US" sz="1800" dirty="0" smtClean="0"/>
              <a:t> </a:t>
            </a:r>
            <a:r>
              <a:rPr lang="en-US" sz="1800" dirty="0" err="1" smtClean="0"/>
              <a:t>heet</a:t>
            </a:r>
            <a:r>
              <a:rPr lang="en-US" sz="1800" dirty="0" smtClean="0"/>
              <a:t> </a:t>
            </a:r>
            <a:r>
              <a:rPr lang="en-US" sz="1800" dirty="0" err="1" smtClean="0"/>
              <a:t>nabootsing</a:t>
            </a:r>
            <a:r>
              <a:rPr lang="en-US" sz="1800" dirty="0" smtClean="0"/>
              <a:t> mimesis</a:t>
            </a:r>
          </a:p>
          <a:p>
            <a:r>
              <a:rPr lang="en-US" sz="1800" dirty="0" smtClean="0"/>
              <a:t>Plato </a:t>
            </a:r>
            <a:r>
              <a:rPr lang="en-US" sz="1800" dirty="0" err="1" smtClean="0"/>
              <a:t>schrijft</a:t>
            </a:r>
            <a:r>
              <a:rPr lang="en-US" sz="1800" dirty="0" smtClean="0"/>
              <a:t> over </a:t>
            </a:r>
            <a:r>
              <a:rPr lang="en-US" sz="1800" dirty="0" err="1" smtClean="0"/>
              <a:t>kunst</a:t>
            </a:r>
            <a:r>
              <a:rPr lang="en-US" sz="1800" dirty="0" smtClean="0"/>
              <a:t> </a:t>
            </a:r>
            <a:r>
              <a:rPr lang="en-US" sz="1800" dirty="0" err="1" smtClean="0"/>
              <a:t>als</a:t>
            </a:r>
            <a:r>
              <a:rPr lang="en-US" sz="1800" dirty="0" smtClean="0"/>
              <a:t> mimesis;</a:t>
            </a:r>
          </a:p>
          <a:p>
            <a:r>
              <a:rPr lang="en-US" sz="1800" dirty="0" err="1" smtClean="0"/>
              <a:t>Onder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schoonheid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/>
              <a:t>versta</a:t>
            </a:r>
            <a:r>
              <a:rPr lang="en-US" sz="1800" dirty="0" smtClean="0"/>
              <a:t> </a:t>
            </a:r>
            <a:r>
              <a:rPr lang="en-US" sz="1800" dirty="0" err="1" smtClean="0"/>
              <a:t>ik</a:t>
            </a:r>
            <a:r>
              <a:rPr lang="en-US" sz="1800" dirty="0" smtClean="0"/>
              <a:t> </a:t>
            </a:r>
            <a:r>
              <a:rPr lang="en-US" sz="1800" dirty="0" err="1" smtClean="0"/>
              <a:t>niet</a:t>
            </a:r>
            <a:r>
              <a:rPr lang="en-US" sz="1800" dirty="0" smtClean="0"/>
              <a:t> de </a:t>
            </a:r>
            <a:r>
              <a:rPr lang="en-US" sz="1800" dirty="0" err="1" smtClean="0"/>
              <a:t>schoonheid</a:t>
            </a:r>
            <a:r>
              <a:rPr lang="en-US" sz="1800" dirty="0" smtClean="0"/>
              <a:t> van </a:t>
            </a:r>
            <a:r>
              <a:rPr lang="en-US" sz="1800" dirty="0" err="1" smtClean="0"/>
              <a:t>mensen</a:t>
            </a:r>
            <a:r>
              <a:rPr lang="en-US" sz="1800" dirty="0" smtClean="0"/>
              <a:t>, </a:t>
            </a:r>
            <a:r>
              <a:rPr lang="en-US" sz="1800" dirty="0" err="1" smtClean="0"/>
              <a:t>landschappen</a:t>
            </a:r>
            <a:r>
              <a:rPr lang="en-US" sz="1800" dirty="0" smtClean="0"/>
              <a:t> en </a:t>
            </a:r>
            <a:r>
              <a:rPr lang="en-US" sz="1800" dirty="0" err="1" smtClean="0"/>
              <a:t>dieren</a:t>
            </a:r>
            <a:r>
              <a:rPr lang="en-US" sz="1800" dirty="0" smtClean="0"/>
              <a:t>, maar de </a:t>
            </a:r>
            <a:r>
              <a:rPr lang="en-US" sz="1800" dirty="0" err="1" smtClean="0"/>
              <a:t>schoonheid</a:t>
            </a:r>
            <a:r>
              <a:rPr lang="en-US" sz="1800" dirty="0" smtClean="0"/>
              <a:t> van </a:t>
            </a:r>
            <a:r>
              <a:rPr lang="en-US" sz="1800" dirty="0" err="1" smtClean="0">
                <a:solidFill>
                  <a:srgbClr val="FF0000"/>
                </a:solidFill>
              </a:rPr>
              <a:t>rechte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lijnen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cirkels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planimetrische</a:t>
            </a:r>
            <a:r>
              <a:rPr lang="en-US" sz="1800" dirty="0" smtClean="0">
                <a:solidFill>
                  <a:srgbClr val="FF0000"/>
                </a:solidFill>
              </a:rPr>
              <a:t>  en </a:t>
            </a:r>
            <a:r>
              <a:rPr lang="en-US" sz="1800" dirty="0" err="1" smtClean="0">
                <a:solidFill>
                  <a:srgbClr val="FF0000"/>
                </a:solidFill>
              </a:rPr>
              <a:t>geometrische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figuren</a:t>
            </a:r>
            <a:r>
              <a:rPr lang="en-US" sz="1800" dirty="0" smtClean="0">
                <a:solidFill>
                  <a:srgbClr val="FF0000"/>
                </a:solidFill>
              </a:rPr>
              <a:t> die </a:t>
            </a:r>
            <a:r>
              <a:rPr lang="en-US" sz="1800" dirty="0" err="1" smtClean="0">
                <a:solidFill>
                  <a:srgbClr val="FF0000"/>
                </a:solidFill>
              </a:rPr>
              <a:t>daaruit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gevormd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kunnen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worden</a:t>
            </a:r>
            <a:r>
              <a:rPr lang="en-US" sz="1800" dirty="0" smtClean="0"/>
              <a:t>: want </a:t>
            </a:r>
            <a:r>
              <a:rPr lang="en-US" sz="1800" dirty="0" err="1" smtClean="0"/>
              <a:t>deze</a:t>
            </a:r>
            <a:r>
              <a:rPr lang="en-US" sz="1800" dirty="0" smtClean="0"/>
              <a:t> </a:t>
            </a:r>
            <a:r>
              <a:rPr lang="en-US" sz="1800" dirty="0" err="1" smtClean="0"/>
              <a:t>bezitten</a:t>
            </a:r>
            <a:r>
              <a:rPr lang="en-US" sz="1800" dirty="0" smtClean="0"/>
              <a:t> </a:t>
            </a:r>
            <a:r>
              <a:rPr lang="en-US" sz="1800" dirty="0" err="1" smtClean="0"/>
              <a:t>niet</a:t>
            </a:r>
            <a:r>
              <a:rPr lang="en-US" sz="1800" dirty="0" smtClean="0"/>
              <a:t> </a:t>
            </a:r>
            <a:r>
              <a:rPr lang="en-US" sz="1800" dirty="0" err="1" smtClean="0"/>
              <a:t>alleen</a:t>
            </a:r>
            <a:r>
              <a:rPr lang="en-US" sz="1800" dirty="0" smtClean="0"/>
              <a:t> </a:t>
            </a:r>
            <a:r>
              <a:rPr lang="en-US" sz="1800" dirty="0" err="1" smtClean="0"/>
              <a:t>een</a:t>
            </a:r>
            <a:r>
              <a:rPr lang="en-US" sz="1800" dirty="0" smtClean="0"/>
              <a:t> </a:t>
            </a:r>
            <a:r>
              <a:rPr lang="en-US" sz="1800" dirty="0" err="1" smtClean="0"/>
              <a:t>betrekkelijke</a:t>
            </a:r>
            <a:r>
              <a:rPr lang="en-US" sz="1800" dirty="0" smtClean="0"/>
              <a:t> </a:t>
            </a:r>
            <a:r>
              <a:rPr lang="en-US" sz="1800" dirty="0" err="1" smtClean="0"/>
              <a:t>schoonheid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maar </a:t>
            </a:r>
            <a:r>
              <a:rPr lang="en-US" sz="1800" dirty="0" err="1" smtClean="0">
                <a:solidFill>
                  <a:srgbClr val="FF0000"/>
                </a:solidFill>
              </a:rPr>
              <a:t>een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eeuwige</a:t>
            </a:r>
            <a:r>
              <a:rPr lang="en-US" sz="1800" dirty="0" smtClean="0">
                <a:solidFill>
                  <a:srgbClr val="FF0000"/>
                </a:solidFill>
              </a:rPr>
              <a:t> en absolute.</a:t>
            </a:r>
          </a:p>
          <a:p>
            <a:r>
              <a:rPr lang="en-US" sz="1800" dirty="0" smtClean="0"/>
              <a:t>Mimesis </a:t>
            </a:r>
            <a:r>
              <a:rPr lang="en-US" sz="1800" dirty="0" err="1" smtClean="0"/>
              <a:t>leidt</a:t>
            </a:r>
            <a:r>
              <a:rPr lang="en-US" sz="1800" dirty="0" smtClean="0"/>
              <a:t> </a:t>
            </a:r>
            <a:r>
              <a:rPr lang="en-US" sz="1800" dirty="0" err="1" smtClean="0"/>
              <a:t>dus</a:t>
            </a:r>
            <a:r>
              <a:rPr lang="en-US" sz="1800" dirty="0" smtClean="0"/>
              <a:t> </a:t>
            </a:r>
            <a:r>
              <a:rPr lang="en-US" sz="1800" dirty="0" err="1" smtClean="0"/>
              <a:t>niet</a:t>
            </a:r>
            <a:r>
              <a:rPr lang="en-US" sz="1800" dirty="0" smtClean="0"/>
              <a:t> tot </a:t>
            </a:r>
            <a:r>
              <a:rPr lang="en-US" sz="1800" dirty="0" err="1" smtClean="0"/>
              <a:t>inzicht</a:t>
            </a:r>
            <a:r>
              <a:rPr lang="en-US" sz="1800" dirty="0" smtClean="0"/>
              <a:t> in de </a:t>
            </a:r>
            <a:r>
              <a:rPr lang="en-US" sz="1800" dirty="0" err="1" smtClean="0"/>
              <a:t>ideeenwereld</a:t>
            </a:r>
            <a:r>
              <a:rPr lang="en-US" sz="1800" dirty="0" smtClean="0"/>
              <a:t>. </a:t>
            </a:r>
            <a:r>
              <a:rPr lang="en-US" sz="1800" dirty="0" err="1" smtClean="0"/>
              <a:t>Realistische</a:t>
            </a:r>
            <a:r>
              <a:rPr lang="en-US" sz="1800" dirty="0" smtClean="0"/>
              <a:t> </a:t>
            </a:r>
            <a:r>
              <a:rPr lang="en-US" sz="1800" dirty="0" err="1" smtClean="0"/>
              <a:t>kunst</a:t>
            </a:r>
            <a:r>
              <a:rPr lang="en-US" sz="1800" dirty="0" smtClean="0"/>
              <a:t> ( </a:t>
            </a:r>
            <a:r>
              <a:rPr lang="en-US" sz="1800" dirty="0" err="1" smtClean="0"/>
              <a:t>als</a:t>
            </a:r>
            <a:r>
              <a:rPr lang="en-US" sz="1800" dirty="0" smtClean="0"/>
              <a:t> mimesis ) is </a:t>
            </a:r>
            <a:r>
              <a:rPr lang="en-US" sz="1800" dirty="0" err="1" smtClean="0"/>
              <a:t>volgens</a:t>
            </a:r>
            <a:r>
              <a:rPr lang="en-US" sz="1800" dirty="0" smtClean="0"/>
              <a:t> hem </a:t>
            </a:r>
            <a:r>
              <a:rPr lang="en-US" sz="1800" dirty="0" err="1" smtClean="0"/>
              <a:t>niet</a:t>
            </a:r>
            <a:r>
              <a:rPr lang="en-US" sz="1800" dirty="0" smtClean="0"/>
              <a:t> </a:t>
            </a:r>
            <a:r>
              <a:rPr lang="en-US" sz="1800" dirty="0" err="1" smtClean="0"/>
              <a:t>waarheidsgetrouw</a:t>
            </a:r>
            <a:r>
              <a:rPr lang="en-US" sz="1800" dirty="0" smtClean="0"/>
              <a:t> en </a:t>
            </a:r>
            <a:r>
              <a:rPr lang="en-US" sz="1800" dirty="0" err="1" smtClean="0"/>
              <a:t>alleen</a:t>
            </a:r>
            <a:r>
              <a:rPr lang="en-US" sz="1800" dirty="0" smtClean="0"/>
              <a:t> op </a:t>
            </a:r>
            <a:r>
              <a:rPr lang="en-US" sz="1800" dirty="0" err="1" smtClean="0"/>
              <a:t>schone</a:t>
            </a:r>
            <a:r>
              <a:rPr lang="en-US" sz="1800" dirty="0" smtClean="0"/>
              <a:t> </a:t>
            </a:r>
            <a:r>
              <a:rPr lang="en-US" sz="1800" dirty="0" err="1" smtClean="0"/>
              <a:t>schijn</a:t>
            </a:r>
            <a:r>
              <a:rPr lang="en-US" sz="1800" dirty="0" smtClean="0"/>
              <a:t> </a:t>
            </a:r>
            <a:r>
              <a:rPr lang="en-US" sz="1800" dirty="0" err="1" smtClean="0"/>
              <a:t>gericht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Examenvraag</a:t>
            </a:r>
            <a:r>
              <a:rPr lang="en-US" dirty="0" smtClean="0"/>
              <a:t>: Plato en </a:t>
            </a:r>
            <a:r>
              <a:rPr lang="en-US" dirty="0" err="1" smtClean="0"/>
              <a:t>Aristoteles</a:t>
            </a:r>
            <a:endParaRPr lang="en-US" dirty="0"/>
          </a:p>
        </p:txBody>
      </p:sp>
      <p:pic>
        <p:nvPicPr>
          <p:cNvPr id="4" name="Content Placeholder 3" descr="kav111a-02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371600"/>
            <a:ext cx="3200400" cy="5095115"/>
          </a:xfrm>
        </p:spPr>
      </p:pic>
      <p:sp>
        <p:nvSpPr>
          <p:cNvPr id="5" name="TextBox 4"/>
          <p:cNvSpPr txBox="1"/>
          <p:nvPr/>
        </p:nvSpPr>
        <p:spPr>
          <a:xfrm>
            <a:off x="762000" y="990600"/>
            <a:ext cx="47244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 </a:t>
            </a:r>
            <a:r>
              <a:rPr lang="en-US" sz="2400" dirty="0" err="1" smtClean="0"/>
              <a:t>gebaren</a:t>
            </a:r>
            <a:r>
              <a:rPr lang="en-US" sz="2400" dirty="0" smtClean="0"/>
              <a:t> die Plato en </a:t>
            </a:r>
            <a:r>
              <a:rPr lang="en-US" sz="2400" dirty="0" err="1" smtClean="0"/>
              <a:t>Aristoteles</a:t>
            </a:r>
            <a:r>
              <a:rPr lang="en-US" sz="2400" dirty="0" smtClean="0"/>
              <a:t>  </a:t>
            </a:r>
            <a:r>
              <a:rPr lang="en-US" sz="2400" dirty="0" err="1" smtClean="0"/>
              <a:t>hier</a:t>
            </a:r>
            <a:r>
              <a:rPr lang="en-US" sz="2400" dirty="0" smtClean="0"/>
              <a:t> </a:t>
            </a:r>
            <a:r>
              <a:rPr lang="en-US" sz="2400" dirty="0" err="1" smtClean="0"/>
              <a:t>maken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 </a:t>
            </a:r>
            <a:r>
              <a:rPr lang="en-US" sz="2400" dirty="0" err="1" smtClean="0"/>
              <a:t>vaak</a:t>
            </a:r>
            <a:r>
              <a:rPr lang="en-US" sz="2400" dirty="0" smtClean="0"/>
              <a:t> in </a:t>
            </a:r>
            <a:r>
              <a:rPr lang="en-US" sz="2400" dirty="0" err="1" smtClean="0"/>
              <a:t>verband</a:t>
            </a:r>
            <a:r>
              <a:rPr lang="en-US" sz="2400" dirty="0" smtClean="0"/>
              <a:t> </a:t>
            </a:r>
            <a:r>
              <a:rPr lang="en-US" sz="2400" dirty="0" err="1" smtClean="0"/>
              <a:t>gebracht</a:t>
            </a:r>
            <a:r>
              <a:rPr lang="en-US" sz="2400" dirty="0" smtClean="0"/>
              <a:t> met </a:t>
            </a:r>
            <a:r>
              <a:rPr lang="en-US" sz="2400" dirty="0" err="1" smtClean="0"/>
              <a:t>hun</a:t>
            </a:r>
            <a:r>
              <a:rPr lang="en-US" sz="2400" dirty="0" smtClean="0"/>
              <a:t> </a:t>
            </a:r>
            <a:r>
              <a:rPr lang="en-US" sz="2400" dirty="0" err="1" smtClean="0"/>
              <a:t>filosofie</a:t>
            </a:r>
            <a:r>
              <a:rPr lang="en-US" sz="2400" dirty="0" smtClean="0"/>
              <a:t>. </a:t>
            </a:r>
            <a:r>
              <a:rPr lang="en-US" sz="2400" dirty="0" err="1" smtClean="0"/>
              <a:t>Zo</a:t>
            </a:r>
            <a:r>
              <a:rPr lang="en-US" sz="2400" dirty="0" smtClean="0"/>
              <a:t> </a:t>
            </a:r>
            <a:r>
              <a:rPr lang="en-US" sz="2400" dirty="0" err="1" smtClean="0"/>
              <a:t>wijst</a:t>
            </a:r>
            <a:r>
              <a:rPr lang="en-US" sz="2400" dirty="0" smtClean="0"/>
              <a:t> Plato </a:t>
            </a:r>
            <a:r>
              <a:rPr lang="en-US" sz="2400" dirty="0" err="1" smtClean="0"/>
              <a:t>omhoog</a:t>
            </a:r>
            <a:r>
              <a:rPr lang="en-US" sz="2400" dirty="0" smtClean="0"/>
              <a:t> </a:t>
            </a:r>
            <a:r>
              <a:rPr lang="en-US" sz="2400" dirty="0" err="1" smtClean="0"/>
              <a:t>naar</a:t>
            </a:r>
            <a:r>
              <a:rPr lang="en-US" sz="2400" dirty="0" smtClean="0"/>
              <a:t> de </a:t>
            </a:r>
            <a:r>
              <a:rPr lang="en-US" sz="2400" dirty="0" err="1" smtClean="0"/>
              <a:t>hemel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Dit</a:t>
            </a:r>
            <a:r>
              <a:rPr lang="en-US" sz="2400" dirty="0" smtClean="0"/>
              <a:t> </a:t>
            </a:r>
            <a:r>
              <a:rPr lang="en-US" sz="2400" dirty="0" err="1" smtClean="0"/>
              <a:t>gebaar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in </a:t>
            </a:r>
            <a:r>
              <a:rPr lang="en-US" sz="2400" dirty="0" err="1" smtClean="0"/>
              <a:t>verband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</a:t>
            </a:r>
            <a:r>
              <a:rPr lang="en-US" sz="2400" dirty="0" err="1" smtClean="0"/>
              <a:t>gebracht</a:t>
            </a:r>
            <a:r>
              <a:rPr lang="en-US" sz="2400" dirty="0" smtClean="0"/>
              <a:t> met Plato’s </a:t>
            </a:r>
            <a:r>
              <a:rPr lang="en-US" sz="2400" dirty="0" err="1" smtClean="0"/>
              <a:t>ideeen</a:t>
            </a:r>
            <a:r>
              <a:rPr lang="en-US" sz="2400" dirty="0" smtClean="0"/>
              <a:t> over </a:t>
            </a:r>
            <a:r>
              <a:rPr lang="en-US" sz="2400" dirty="0" err="1" smtClean="0"/>
              <a:t>schoonheid</a:t>
            </a:r>
            <a:r>
              <a:rPr lang="en-US" sz="2400" dirty="0" smtClean="0"/>
              <a:t>. </a:t>
            </a:r>
            <a:r>
              <a:rPr lang="en-US" sz="2400" dirty="0" err="1" smtClean="0"/>
              <a:t>Hij</a:t>
            </a:r>
            <a:r>
              <a:rPr lang="en-US" sz="2400" dirty="0" smtClean="0"/>
              <a:t> had </a:t>
            </a:r>
            <a:r>
              <a:rPr lang="en-US" sz="2400" dirty="0" err="1" smtClean="0"/>
              <a:t>b.v</a:t>
            </a:r>
            <a:r>
              <a:rPr lang="en-US" sz="2400" dirty="0" smtClean="0"/>
              <a:t>. </a:t>
            </a:r>
            <a:r>
              <a:rPr lang="en-US" sz="2400" dirty="0" err="1" smtClean="0"/>
              <a:t>weinig</a:t>
            </a:r>
            <a:r>
              <a:rPr lang="en-US" sz="2400" dirty="0" smtClean="0"/>
              <a:t> </a:t>
            </a:r>
            <a:r>
              <a:rPr lang="en-US" sz="2400" dirty="0" err="1" smtClean="0"/>
              <a:t>waardering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de </a:t>
            </a:r>
            <a:r>
              <a:rPr lang="en-US" sz="2400" dirty="0" err="1" smtClean="0"/>
              <a:t>beeldende</a:t>
            </a:r>
            <a:r>
              <a:rPr lang="en-US" sz="2400" dirty="0" smtClean="0"/>
              <a:t> </a:t>
            </a:r>
            <a:r>
              <a:rPr lang="en-US" sz="2400" dirty="0" err="1" smtClean="0"/>
              <a:t>kunst</a:t>
            </a:r>
            <a:r>
              <a:rPr lang="en-US" sz="2400" dirty="0" smtClean="0"/>
              <a:t> van </a:t>
            </a: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tijd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Vraag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Leg </a:t>
            </a:r>
            <a:r>
              <a:rPr lang="en-US" sz="2400" dirty="0" err="1" smtClean="0"/>
              <a:t>uit</a:t>
            </a:r>
            <a:r>
              <a:rPr lang="en-US" sz="2400" dirty="0" smtClean="0"/>
              <a:t> hoe Plato’s </a:t>
            </a:r>
            <a:r>
              <a:rPr lang="en-US" sz="2400" dirty="0" err="1" smtClean="0"/>
              <a:t>gebaar</a:t>
            </a:r>
            <a:r>
              <a:rPr lang="en-US" sz="2400" dirty="0" smtClean="0"/>
              <a:t> </a:t>
            </a:r>
            <a:r>
              <a:rPr lang="en-US" sz="2400" dirty="0" err="1" smtClean="0"/>
              <a:t>samenhangt</a:t>
            </a:r>
            <a:r>
              <a:rPr lang="en-US" sz="2400" dirty="0" smtClean="0"/>
              <a:t> met </a:t>
            </a: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oordeel</a:t>
            </a:r>
            <a:r>
              <a:rPr lang="en-US" sz="2400" dirty="0" smtClean="0"/>
              <a:t> over de </a:t>
            </a:r>
            <a:r>
              <a:rPr lang="en-US" sz="2400" dirty="0" err="1" smtClean="0"/>
              <a:t>beeldende</a:t>
            </a:r>
            <a:r>
              <a:rPr lang="en-US" sz="2400" dirty="0" smtClean="0"/>
              <a:t> </a:t>
            </a:r>
            <a:r>
              <a:rPr lang="en-US" sz="2400" dirty="0" err="1" smtClean="0"/>
              <a:t>kunst</a:t>
            </a:r>
            <a:r>
              <a:rPr lang="en-US" sz="24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DAVID VAN </a:t>
            </a:r>
            <a:r>
              <a:rPr lang="en-US" sz="2000" dirty="0" smtClean="0"/>
              <a:t>MICHELANGELO ( Renaissance ) </a:t>
            </a:r>
            <a:r>
              <a:rPr lang="en-US" sz="2000" dirty="0"/>
              <a:t>EN DAVID VAN </a:t>
            </a:r>
            <a:r>
              <a:rPr lang="en-US" sz="2000" dirty="0" smtClean="0"/>
              <a:t>BERNINI ( </a:t>
            </a:r>
            <a:r>
              <a:rPr lang="en-US" sz="2000" dirty="0" err="1" smtClean="0"/>
              <a:t>Barok</a:t>
            </a:r>
            <a:r>
              <a:rPr lang="en-US" sz="2000" dirty="0" smtClean="0"/>
              <a:t> )</a:t>
            </a:r>
            <a:endParaRPr lang="en-GB" sz="2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Rust					Beweging</a:t>
            </a:r>
            <a:endParaRPr lang="en-GB" sz="2800"/>
          </a:p>
        </p:txBody>
      </p:sp>
      <p:pic>
        <p:nvPicPr>
          <p:cNvPr id="17412" name="Picture 4" descr="bernini david 3 aanzichten"/>
          <p:cNvPicPr>
            <a:picLocks noChangeAspect="1" noChangeArrowheads="1"/>
          </p:cNvPicPr>
          <p:nvPr/>
        </p:nvPicPr>
        <p:blipFill>
          <a:blip r:embed="rId2">
            <a:lum bright="14000" contrast="20000"/>
          </a:blip>
          <a:srcRect/>
          <a:stretch>
            <a:fillRect/>
          </a:stretch>
        </p:blipFill>
        <p:spPr bwMode="auto">
          <a:xfrm>
            <a:off x="2268538" y="1628775"/>
            <a:ext cx="6659562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florence michelangelo david"/>
          <p:cNvPicPr>
            <a:picLocks noChangeAspect="1" noChangeArrowheads="1"/>
          </p:cNvPicPr>
          <p:nvPr/>
        </p:nvPicPr>
        <p:blipFill>
          <a:blip r:embed="rId3"/>
          <a:srcRect l="14803" r="14803"/>
          <a:stretch>
            <a:fillRect/>
          </a:stretch>
        </p:blipFill>
        <p:spPr bwMode="auto">
          <a:xfrm>
            <a:off x="179388" y="1844675"/>
            <a:ext cx="186055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ARCHITECTUUR RENAISSANCE – BAROK: TEMPIETTO EN SAN CARLO</a:t>
            </a:r>
            <a:endParaRPr lang="en-GB" sz="32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36" name="Picture 4" descr="tempietto brama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33020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borromini san carlo a la quattro fontane"/>
          <p:cNvPicPr>
            <a:picLocks noChangeAspect="1" noChangeArrowheads="1"/>
          </p:cNvPicPr>
          <p:nvPr/>
        </p:nvPicPr>
        <p:blipFill>
          <a:blip r:embed="rId3">
            <a:lum bright="26000" contrast="48000"/>
          </a:blip>
          <a:srcRect t="10397"/>
          <a:stretch>
            <a:fillRect/>
          </a:stretch>
        </p:blipFill>
        <p:spPr bwMode="auto">
          <a:xfrm>
            <a:off x="4787900" y="1628775"/>
            <a:ext cx="34686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PLATTEGROND: TEMPIETTO EN SAN CARLO</a:t>
            </a:r>
            <a:endParaRPr lang="en-GB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60" name="Picture 4" descr="tempietto bramante plattegr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37798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borromini plattegrond sn car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660525"/>
            <a:ext cx="45370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834</Words>
  <Application>Microsoft Macintosh PowerPoint</Application>
  <PresentationFormat>Diavoorstelling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 Theme</vt:lpstr>
      <vt:lpstr>RENAISSANCE EN BAROK</vt:lpstr>
      <vt:lpstr>Raphael.  De Stanze: The School of Athens. 1509. Fresco. </vt:lpstr>
      <vt:lpstr>Plato en Aristoteles</vt:lpstr>
      <vt:lpstr>Plato en Aristoteles: examenbron 2011</vt:lpstr>
      <vt:lpstr>De bespiegeling: pag. 15</vt:lpstr>
      <vt:lpstr>Examenvraag: Plato en Aristoteles</vt:lpstr>
      <vt:lpstr>DAVID VAN MICHELANGELO ( Renaissance ) EN DAVID VAN BERNINI ( Barok )</vt:lpstr>
      <vt:lpstr>ARCHITECTUUR RENAISSANCE – BAROK: TEMPIETTO EN SAN CARLO</vt:lpstr>
      <vt:lpstr>PLATTEGROND: TEMPIETTO EN SAN CARLO</vt:lpstr>
      <vt:lpstr>ROME: BAROK: ARCHITECTUUR SINT PIETER: koepel van Michelangelo</vt:lpstr>
      <vt:lpstr>BAROK: 1600-1700</vt:lpstr>
      <vt:lpstr>PowerPoint-presentatie</vt:lpstr>
      <vt:lpstr>Interieur: lichteffecten ( spots ) en kleur ( marmer )</vt:lpstr>
      <vt:lpstr>Sint Pieter en symboliek</vt:lpstr>
      <vt:lpstr>Graf van apostel Petrus</vt:lpstr>
      <vt:lpstr>Bernini: de extase van St. Theresa</vt:lpstr>
      <vt:lpstr>Sixtijnse kapel: Schilderingen van Michelangelo : Interieur</vt:lpstr>
      <vt:lpstr>Schepping van Adam</vt:lpstr>
      <vt:lpstr>Het laatste  oordeel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EN BAROK</dc:title>
  <dc:creator>ATC</dc:creator>
  <cp:lastModifiedBy>Gebruiker</cp:lastModifiedBy>
  <cp:revision>46</cp:revision>
  <dcterms:created xsi:type="dcterms:W3CDTF">2011-06-06T11:42:32Z</dcterms:created>
  <dcterms:modified xsi:type="dcterms:W3CDTF">2018-09-03T19:59:26Z</dcterms:modified>
</cp:coreProperties>
</file>